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4" r:id="rId1"/>
    <p:sldMasterId id="2147483716" r:id="rId2"/>
  </p:sldMasterIdLst>
  <p:notesMasterIdLst>
    <p:notesMasterId r:id="rId116"/>
  </p:notesMasterIdLst>
  <p:sldIdLst>
    <p:sldId id="256" r:id="rId3"/>
    <p:sldId id="305" r:id="rId4"/>
    <p:sldId id="313" r:id="rId5"/>
    <p:sldId id="362" r:id="rId6"/>
    <p:sldId id="363" r:id="rId7"/>
    <p:sldId id="364" r:id="rId8"/>
    <p:sldId id="365" r:id="rId9"/>
    <p:sldId id="375" r:id="rId10"/>
    <p:sldId id="366" r:id="rId11"/>
    <p:sldId id="367" r:id="rId12"/>
    <p:sldId id="344" r:id="rId13"/>
    <p:sldId id="345" r:id="rId14"/>
    <p:sldId id="659" r:id="rId15"/>
    <p:sldId id="656" r:id="rId16"/>
    <p:sldId id="658" r:id="rId17"/>
    <p:sldId id="657" r:id="rId18"/>
    <p:sldId id="660" r:id="rId19"/>
    <p:sldId id="661" r:id="rId20"/>
    <p:sldId id="346" r:id="rId21"/>
    <p:sldId id="354" r:id="rId22"/>
    <p:sldId id="355" r:id="rId23"/>
    <p:sldId id="351" r:id="rId24"/>
    <p:sldId id="352" r:id="rId25"/>
    <p:sldId id="356" r:id="rId26"/>
    <p:sldId id="358" r:id="rId27"/>
    <p:sldId id="359" r:id="rId28"/>
    <p:sldId id="360" r:id="rId29"/>
    <p:sldId id="361" r:id="rId30"/>
    <p:sldId id="357" r:id="rId31"/>
    <p:sldId id="649" r:id="rId32"/>
    <p:sldId id="650" r:id="rId33"/>
    <p:sldId id="651" r:id="rId34"/>
    <p:sldId id="369" r:id="rId35"/>
    <p:sldId id="395" r:id="rId36"/>
    <p:sldId id="509" r:id="rId37"/>
    <p:sldId id="391" r:id="rId38"/>
    <p:sldId id="386" r:id="rId39"/>
    <p:sldId id="392" r:id="rId40"/>
    <p:sldId id="393" r:id="rId41"/>
    <p:sldId id="510" r:id="rId42"/>
    <p:sldId id="398" r:id="rId43"/>
    <p:sldId id="413" r:id="rId44"/>
    <p:sldId id="511" r:id="rId45"/>
    <p:sldId id="444" r:id="rId46"/>
    <p:sldId id="448" r:id="rId47"/>
    <p:sldId id="449" r:id="rId48"/>
    <p:sldId id="450" r:id="rId49"/>
    <p:sldId id="451" r:id="rId50"/>
    <p:sldId id="452" r:id="rId51"/>
    <p:sldId id="453" r:id="rId52"/>
    <p:sldId id="454" r:id="rId53"/>
    <p:sldId id="456" r:id="rId54"/>
    <p:sldId id="512" r:id="rId55"/>
    <p:sldId id="513" r:id="rId56"/>
    <p:sldId id="458" r:id="rId57"/>
    <p:sldId id="457" r:id="rId58"/>
    <p:sldId id="455" r:id="rId59"/>
    <p:sldId id="459" r:id="rId60"/>
    <p:sldId id="461" r:id="rId61"/>
    <p:sldId id="462" r:id="rId62"/>
    <p:sldId id="463" r:id="rId63"/>
    <p:sldId id="514" r:id="rId64"/>
    <p:sldId id="465" r:id="rId65"/>
    <p:sldId id="469" r:id="rId66"/>
    <p:sldId id="470" r:id="rId67"/>
    <p:sldId id="471" r:id="rId68"/>
    <p:sldId id="483" r:id="rId69"/>
    <p:sldId id="484" r:id="rId70"/>
    <p:sldId id="653" r:id="rId71"/>
    <p:sldId id="543" r:id="rId72"/>
    <p:sldId id="544" r:id="rId73"/>
    <p:sldId id="545" r:id="rId74"/>
    <p:sldId id="546" r:id="rId75"/>
    <p:sldId id="547" r:id="rId76"/>
    <p:sldId id="548" r:id="rId77"/>
    <p:sldId id="549" r:id="rId78"/>
    <p:sldId id="600" r:id="rId79"/>
    <p:sldId id="563" r:id="rId80"/>
    <p:sldId id="652" r:id="rId81"/>
    <p:sldId id="565" r:id="rId82"/>
    <p:sldId id="566" r:id="rId83"/>
    <p:sldId id="564" r:id="rId84"/>
    <p:sldId id="567" r:id="rId85"/>
    <p:sldId id="601" r:id="rId86"/>
    <p:sldId id="602" r:id="rId87"/>
    <p:sldId id="603" r:id="rId88"/>
    <p:sldId id="604" r:id="rId89"/>
    <p:sldId id="605" r:id="rId90"/>
    <p:sldId id="606" r:id="rId91"/>
    <p:sldId id="581" r:id="rId92"/>
    <p:sldId id="608" r:id="rId93"/>
    <p:sldId id="607" r:id="rId94"/>
    <p:sldId id="582" r:id="rId95"/>
    <p:sldId id="584" r:id="rId96"/>
    <p:sldId id="585" r:id="rId97"/>
    <p:sldId id="586" r:id="rId98"/>
    <p:sldId id="631" r:id="rId99"/>
    <p:sldId id="632" r:id="rId100"/>
    <p:sldId id="634" r:id="rId101"/>
    <p:sldId id="648" r:id="rId102"/>
    <p:sldId id="633" r:id="rId103"/>
    <p:sldId id="655" r:id="rId104"/>
    <p:sldId id="654" r:id="rId105"/>
    <p:sldId id="588" r:id="rId106"/>
    <p:sldId id="589" r:id="rId107"/>
    <p:sldId id="590" r:id="rId108"/>
    <p:sldId id="591" r:id="rId109"/>
    <p:sldId id="592" r:id="rId110"/>
    <p:sldId id="593" r:id="rId111"/>
    <p:sldId id="594" r:id="rId112"/>
    <p:sldId id="595" r:id="rId113"/>
    <p:sldId id="596" r:id="rId114"/>
    <p:sldId id="597" r:id="rId1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FFFCC"/>
    <a:srgbClr val="3366CC"/>
    <a:srgbClr val="0033CC"/>
    <a:srgbClr val="CCECFF"/>
    <a:srgbClr val="0066CC"/>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5" autoAdjust="0"/>
    <p:restoredTop sz="96238" autoAdjust="0"/>
  </p:normalViewPr>
  <p:slideViewPr>
    <p:cSldViewPr snapToGrid="0">
      <p:cViewPr>
        <p:scale>
          <a:sx n="100" d="100"/>
          <a:sy n="100" d="100"/>
        </p:scale>
        <p:origin x="3402" y="2016"/>
      </p:cViewPr>
      <p:guideLst/>
    </p:cSldViewPr>
  </p:slideViewPr>
  <p:notesTextViewPr>
    <p:cViewPr>
      <p:scale>
        <a:sx n="1" d="1"/>
        <a:sy n="1" d="1"/>
      </p:scale>
      <p:origin x="0" y="0"/>
    </p:cViewPr>
  </p:notesTextViewPr>
  <p:sorterViewPr>
    <p:cViewPr>
      <p:scale>
        <a:sx n="100" d="100"/>
        <a:sy n="100" d="100"/>
      </p:scale>
      <p:origin x="0" y="-3390"/>
    </p:cViewPr>
  </p:sorterViewPr>
  <p:notesViewPr>
    <p:cSldViewPr snapToGrid="0">
      <p:cViewPr varScale="1">
        <p:scale>
          <a:sx n="87" d="100"/>
          <a:sy n="87" d="100"/>
        </p:scale>
        <p:origin x="294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microsoft.com/office/2016/11/relationships/changesInfo" Target="changesInfos/changesInfo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bao" userId="60f87d71-f48e-426d-9a55-4766703778a1" providerId="ADAL" clId="{8E6C2C83-6BEC-4995-BECA-EF78DC422901}"/>
    <pc:docChg chg="undo redo custSel modSld">
      <pc:chgData name="Maxbao" userId="60f87d71-f48e-426d-9a55-4766703778a1" providerId="ADAL" clId="{8E6C2C83-6BEC-4995-BECA-EF78DC422901}" dt="2023-12-09T07:09:29.549" v="186" actId="113"/>
      <pc:docMkLst>
        <pc:docMk/>
      </pc:docMkLst>
      <pc:sldChg chg="delSp mod">
        <pc:chgData name="Maxbao" userId="60f87d71-f48e-426d-9a55-4766703778a1" providerId="ADAL" clId="{8E6C2C83-6BEC-4995-BECA-EF78DC422901}" dt="2023-12-09T06:25:04.807" v="0" actId="478"/>
        <pc:sldMkLst>
          <pc:docMk/>
          <pc:sldMk cId="0" sldId="313"/>
        </pc:sldMkLst>
        <pc:spChg chg="del">
          <ac:chgData name="Maxbao" userId="60f87d71-f48e-426d-9a55-4766703778a1" providerId="ADAL" clId="{8E6C2C83-6BEC-4995-BECA-EF78DC422901}" dt="2023-12-09T06:25:04.807" v="0" actId="478"/>
          <ac:spMkLst>
            <pc:docMk/>
            <pc:sldMk cId="0" sldId="313"/>
            <ac:spMk id="2" creationId="{00000000-0000-0000-0000-000000000000}"/>
          </ac:spMkLst>
        </pc:spChg>
      </pc:sldChg>
      <pc:sldChg chg="delSp mod">
        <pc:chgData name="Maxbao" userId="60f87d71-f48e-426d-9a55-4766703778a1" providerId="ADAL" clId="{8E6C2C83-6BEC-4995-BECA-EF78DC422901}" dt="2023-12-09T06:25:11.307" v="1" actId="478"/>
        <pc:sldMkLst>
          <pc:docMk/>
          <pc:sldMk cId="0" sldId="344"/>
        </pc:sldMkLst>
        <pc:spChg chg="del">
          <ac:chgData name="Maxbao" userId="60f87d71-f48e-426d-9a55-4766703778a1" providerId="ADAL" clId="{8E6C2C83-6BEC-4995-BECA-EF78DC422901}" dt="2023-12-09T06:25:11.307" v="1" actId="478"/>
          <ac:spMkLst>
            <pc:docMk/>
            <pc:sldMk cId="0" sldId="344"/>
            <ac:spMk id="9" creationId="{00000000-0000-0000-0000-000000000000}"/>
          </ac:spMkLst>
        </pc:spChg>
      </pc:sldChg>
      <pc:sldChg chg="modSp mod">
        <pc:chgData name="Maxbao" userId="60f87d71-f48e-426d-9a55-4766703778a1" providerId="ADAL" clId="{8E6C2C83-6BEC-4995-BECA-EF78DC422901}" dt="2023-12-09T06:38:46.962" v="105" actId="12"/>
        <pc:sldMkLst>
          <pc:docMk/>
          <pc:sldMk cId="0" sldId="346"/>
        </pc:sldMkLst>
        <pc:spChg chg="mod">
          <ac:chgData name="Maxbao" userId="60f87d71-f48e-426d-9a55-4766703778a1" providerId="ADAL" clId="{8E6C2C83-6BEC-4995-BECA-EF78DC422901}" dt="2023-12-09T06:38:46.962" v="105" actId="12"/>
          <ac:spMkLst>
            <pc:docMk/>
            <pc:sldMk cId="0" sldId="346"/>
            <ac:spMk id="3" creationId="{00000000-0000-0000-0000-000000000000}"/>
          </ac:spMkLst>
        </pc:spChg>
      </pc:sldChg>
      <pc:sldChg chg="delSp mod">
        <pc:chgData name="Maxbao" userId="60f87d71-f48e-426d-9a55-4766703778a1" providerId="ADAL" clId="{8E6C2C83-6BEC-4995-BECA-EF78DC422901}" dt="2023-12-09T06:25:24.966" v="4" actId="478"/>
        <pc:sldMkLst>
          <pc:docMk/>
          <pc:sldMk cId="0" sldId="357"/>
        </pc:sldMkLst>
        <pc:spChg chg="del">
          <ac:chgData name="Maxbao" userId="60f87d71-f48e-426d-9a55-4766703778a1" providerId="ADAL" clId="{8E6C2C83-6BEC-4995-BECA-EF78DC422901}" dt="2023-12-09T06:25:24.966" v="4" actId="478"/>
          <ac:spMkLst>
            <pc:docMk/>
            <pc:sldMk cId="0" sldId="357"/>
            <ac:spMk id="2" creationId="{00000000-0000-0000-0000-000000000000}"/>
          </ac:spMkLst>
        </pc:spChg>
      </pc:sldChg>
      <pc:sldChg chg="modSp mod">
        <pc:chgData name="Maxbao" userId="60f87d71-f48e-426d-9a55-4766703778a1" providerId="ADAL" clId="{8E6C2C83-6BEC-4995-BECA-EF78DC422901}" dt="2023-12-09T06:28:04.864" v="46" actId="113"/>
        <pc:sldMkLst>
          <pc:docMk/>
          <pc:sldMk cId="0" sldId="363"/>
        </pc:sldMkLst>
        <pc:spChg chg="mod">
          <ac:chgData name="Maxbao" userId="60f87d71-f48e-426d-9a55-4766703778a1" providerId="ADAL" clId="{8E6C2C83-6BEC-4995-BECA-EF78DC422901}" dt="2023-12-09T06:28:04.864" v="46" actId="113"/>
          <ac:spMkLst>
            <pc:docMk/>
            <pc:sldMk cId="0" sldId="363"/>
            <ac:spMk id="3" creationId="{00000000-0000-0000-0000-000000000000}"/>
          </ac:spMkLst>
        </pc:spChg>
      </pc:sldChg>
      <pc:sldChg chg="modSp mod">
        <pc:chgData name="Maxbao" userId="60f87d71-f48e-426d-9a55-4766703778a1" providerId="ADAL" clId="{8E6C2C83-6BEC-4995-BECA-EF78DC422901}" dt="2023-12-09T06:28:32.161" v="57" actId="12"/>
        <pc:sldMkLst>
          <pc:docMk/>
          <pc:sldMk cId="0" sldId="364"/>
        </pc:sldMkLst>
        <pc:spChg chg="mod">
          <ac:chgData name="Maxbao" userId="60f87d71-f48e-426d-9a55-4766703778a1" providerId="ADAL" clId="{8E6C2C83-6BEC-4995-BECA-EF78DC422901}" dt="2023-12-09T06:28:32.161" v="57" actId="12"/>
          <ac:spMkLst>
            <pc:docMk/>
            <pc:sldMk cId="0" sldId="364"/>
            <ac:spMk id="3" creationId="{00000000-0000-0000-0000-000000000000}"/>
          </ac:spMkLst>
        </pc:spChg>
      </pc:sldChg>
      <pc:sldChg chg="modSp mod">
        <pc:chgData name="Maxbao" userId="60f87d71-f48e-426d-9a55-4766703778a1" providerId="ADAL" clId="{8E6C2C83-6BEC-4995-BECA-EF78DC422901}" dt="2023-12-09T06:34:10.704" v="64" actId="12"/>
        <pc:sldMkLst>
          <pc:docMk/>
          <pc:sldMk cId="0" sldId="366"/>
        </pc:sldMkLst>
        <pc:spChg chg="mod">
          <ac:chgData name="Maxbao" userId="60f87d71-f48e-426d-9a55-4766703778a1" providerId="ADAL" clId="{8E6C2C83-6BEC-4995-BECA-EF78DC422901}" dt="2023-12-09T06:34:10.704" v="64" actId="12"/>
          <ac:spMkLst>
            <pc:docMk/>
            <pc:sldMk cId="0" sldId="366"/>
            <ac:spMk id="3" creationId="{00000000-0000-0000-0000-000000000000}"/>
          </ac:spMkLst>
        </pc:spChg>
      </pc:sldChg>
      <pc:sldChg chg="modSp mod">
        <pc:chgData name="Maxbao" userId="60f87d71-f48e-426d-9a55-4766703778a1" providerId="ADAL" clId="{8E6C2C83-6BEC-4995-BECA-EF78DC422901}" dt="2023-12-09T06:34:41.084" v="70" actId="113"/>
        <pc:sldMkLst>
          <pc:docMk/>
          <pc:sldMk cId="0" sldId="367"/>
        </pc:sldMkLst>
        <pc:spChg chg="mod">
          <ac:chgData name="Maxbao" userId="60f87d71-f48e-426d-9a55-4766703778a1" providerId="ADAL" clId="{8E6C2C83-6BEC-4995-BECA-EF78DC422901}" dt="2023-12-09T06:34:41.084" v="70" actId="113"/>
          <ac:spMkLst>
            <pc:docMk/>
            <pc:sldMk cId="0" sldId="367"/>
            <ac:spMk id="3" creationId="{00000000-0000-0000-0000-000000000000}"/>
          </ac:spMkLst>
        </pc:spChg>
      </pc:sldChg>
      <pc:sldChg chg="delSp modSp mod">
        <pc:chgData name="Maxbao" userId="60f87d71-f48e-426d-9a55-4766703778a1" providerId="ADAL" clId="{8E6C2C83-6BEC-4995-BECA-EF78DC422901}" dt="2023-12-09T06:42:27.673" v="114" actId="113"/>
        <pc:sldMkLst>
          <pc:docMk/>
          <pc:sldMk cId="0" sldId="391"/>
        </pc:sldMkLst>
        <pc:spChg chg="del">
          <ac:chgData name="Maxbao" userId="60f87d71-f48e-426d-9a55-4766703778a1" providerId="ADAL" clId="{8E6C2C83-6BEC-4995-BECA-EF78DC422901}" dt="2023-12-09T06:25:30.806" v="7" actId="478"/>
          <ac:spMkLst>
            <pc:docMk/>
            <pc:sldMk cId="0" sldId="391"/>
            <ac:spMk id="2" creationId="{00000000-0000-0000-0000-000000000000}"/>
          </ac:spMkLst>
        </pc:spChg>
        <pc:spChg chg="mod">
          <ac:chgData name="Maxbao" userId="60f87d71-f48e-426d-9a55-4766703778a1" providerId="ADAL" clId="{8E6C2C83-6BEC-4995-BECA-EF78DC422901}" dt="2023-12-09T06:42:27.673" v="114" actId="113"/>
          <ac:spMkLst>
            <pc:docMk/>
            <pc:sldMk cId="0" sldId="391"/>
            <ac:spMk id="3" creationId="{00000000-0000-0000-0000-000000000000}"/>
          </ac:spMkLst>
        </pc:spChg>
      </pc:sldChg>
      <pc:sldChg chg="modSp mod">
        <pc:chgData name="Maxbao" userId="60f87d71-f48e-426d-9a55-4766703778a1" providerId="ADAL" clId="{8E6C2C83-6BEC-4995-BECA-EF78DC422901}" dt="2023-12-09T06:43:55.478" v="120" actId="113"/>
        <pc:sldMkLst>
          <pc:docMk/>
          <pc:sldMk cId="0" sldId="393"/>
        </pc:sldMkLst>
        <pc:spChg chg="mod">
          <ac:chgData name="Maxbao" userId="60f87d71-f48e-426d-9a55-4766703778a1" providerId="ADAL" clId="{8E6C2C83-6BEC-4995-BECA-EF78DC422901}" dt="2023-12-09T06:43:55.478" v="120" actId="113"/>
          <ac:spMkLst>
            <pc:docMk/>
            <pc:sldMk cId="0" sldId="393"/>
            <ac:spMk id="3" creationId="{00000000-0000-0000-0000-000000000000}"/>
          </ac:spMkLst>
        </pc:spChg>
      </pc:sldChg>
      <pc:sldChg chg="delSp mod">
        <pc:chgData name="Maxbao" userId="60f87d71-f48e-426d-9a55-4766703778a1" providerId="ADAL" clId="{8E6C2C83-6BEC-4995-BECA-EF78DC422901}" dt="2023-12-09T06:25:37.090" v="9" actId="478"/>
        <pc:sldMkLst>
          <pc:docMk/>
          <pc:sldMk cId="0" sldId="413"/>
        </pc:sldMkLst>
        <pc:spChg chg="del">
          <ac:chgData name="Maxbao" userId="60f87d71-f48e-426d-9a55-4766703778a1" providerId="ADAL" clId="{8E6C2C83-6BEC-4995-BECA-EF78DC422901}" dt="2023-12-09T06:25:37.090" v="9" actId="478"/>
          <ac:spMkLst>
            <pc:docMk/>
            <pc:sldMk cId="0" sldId="413"/>
            <ac:spMk id="3" creationId="{00000000-0000-0000-0000-000000000000}"/>
          </ac:spMkLst>
        </pc:spChg>
      </pc:sldChg>
      <pc:sldChg chg="delSp mod">
        <pc:chgData name="Maxbao" userId="60f87d71-f48e-426d-9a55-4766703778a1" providerId="ADAL" clId="{8E6C2C83-6BEC-4995-BECA-EF78DC422901}" dt="2023-12-09T06:25:43.739" v="11" actId="478"/>
        <pc:sldMkLst>
          <pc:docMk/>
          <pc:sldMk cId="0" sldId="454"/>
        </pc:sldMkLst>
        <pc:spChg chg="del">
          <ac:chgData name="Maxbao" userId="60f87d71-f48e-426d-9a55-4766703778a1" providerId="ADAL" clId="{8E6C2C83-6BEC-4995-BECA-EF78DC422901}" dt="2023-12-09T06:25:43.739" v="11" actId="478"/>
          <ac:spMkLst>
            <pc:docMk/>
            <pc:sldMk cId="0" sldId="454"/>
            <ac:spMk id="2" creationId="{00000000-0000-0000-0000-000000000000}"/>
          </ac:spMkLst>
        </pc:spChg>
      </pc:sldChg>
      <pc:sldChg chg="delSp mod">
        <pc:chgData name="Maxbao" userId="60f87d71-f48e-426d-9a55-4766703778a1" providerId="ADAL" clId="{8E6C2C83-6BEC-4995-BECA-EF78DC422901}" dt="2023-12-09T06:25:50.232" v="14" actId="478"/>
        <pc:sldMkLst>
          <pc:docMk/>
          <pc:sldMk cId="0" sldId="455"/>
        </pc:sldMkLst>
        <pc:spChg chg="del">
          <ac:chgData name="Maxbao" userId="60f87d71-f48e-426d-9a55-4766703778a1" providerId="ADAL" clId="{8E6C2C83-6BEC-4995-BECA-EF78DC422901}" dt="2023-12-09T06:25:50.232" v="14" actId="478"/>
          <ac:spMkLst>
            <pc:docMk/>
            <pc:sldMk cId="0" sldId="455"/>
            <ac:spMk id="2" creationId="{00000000-0000-0000-0000-000000000000}"/>
          </ac:spMkLst>
        </pc:spChg>
      </pc:sldChg>
      <pc:sldChg chg="modSp mod">
        <pc:chgData name="Maxbao" userId="60f87d71-f48e-426d-9a55-4766703778a1" providerId="ADAL" clId="{8E6C2C83-6BEC-4995-BECA-EF78DC422901}" dt="2023-12-09T06:53:34.301" v="155" actId="20577"/>
        <pc:sldMkLst>
          <pc:docMk/>
          <pc:sldMk cId="0" sldId="458"/>
        </pc:sldMkLst>
        <pc:spChg chg="mod">
          <ac:chgData name="Maxbao" userId="60f87d71-f48e-426d-9a55-4766703778a1" providerId="ADAL" clId="{8E6C2C83-6BEC-4995-BECA-EF78DC422901}" dt="2023-12-09T06:53:34.301" v="155" actId="20577"/>
          <ac:spMkLst>
            <pc:docMk/>
            <pc:sldMk cId="0" sldId="458"/>
            <ac:spMk id="3" creationId="{00000000-0000-0000-0000-000000000000}"/>
          </ac:spMkLst>
        </pc:spChg>
      </pc:sldChg>
      <pc:sldChg chg="delSp mod">
        <pc:chgData name="Maxbao" userId="60f87d71-f48e-426d-9a55-4766703778a1" providerId="ADAL" clId="{8E6C2C83-6BEC-4995-BECA-EF78DC422901}" dt="2023-12-09T06:25:51.364" v="15" actId="478"/>
        <pc:sldMkLst>
          <pc:docMk/>
          <pc:sldMk cId="0" sldId="459"/>
        </pc:sldMkLst>
        <pc:spChg chg="del">
          <ac:chgData name="Maxbao" userId="60f87d71-f48e-426d-9a55-4766703778a1" providerId="ADAL" clId="{8E6C2C83-6BEC-4995-BECA-EF78DC422901}" dt="2023-12-09T06:25:51.364" v="15" actId="478"/>
          <ac:spMkLst>
            <pc:docMk/>
            <pc:sldMk cId="0" sldId="459"/>
            <ac:spMk id="2" creationId="{00000000-0000-0000-0000-000000000000}"/>
          </ac:spMkLst>
        </pc:spChg>
      </pc:sldChg>
      <pc:sldChg chg="delSp mod">
        <pc:chgData name="Maxbao" userId="60f87d71-f48e-426d-9a55-4766703778a1" providerId="ADAL" clId="{8E6C2C83-6BEC-4995-BECA-EF78DC422901}" dt="2023-12-09T06:25:52.794" v="16" actId="478"/>
        <pc:sldMkLst>
          <pc:docMk/>
          <pc:sldMk cId="0" sldId="462"/>
        </pc:sldMkLst>
        <pc:spChg chg="del">
          <ac:chgData name="Maxbao" userId="60f87d71-f48e-426d-9a55-4766703778a1" providerId="ADAL" clId="{8E6C2C83-6BEC-4995-BECA-EF78DC422901}" dt="2023-12-09T06:25:52.794" v="16" actId="478"/>
          <ac:spMkLst>
            <pc:docMk/>
            <pc:sldMk cId="0" sldId="462"/>
            <ac:spMk id="2" creationId="{00000000-0000-0000-0000-000000000000}"/>
          </ac:spMkLst>
        </pc:spChg>
      </pc:sldChg>
      <pc:sldChg chg="delSp mod">
        <pc:chgData name="Maxbao" userId="60f87d71-f48e-426d-9a55-4766703778a1" providerId="ADAL" clId="{8E6C2C83-6BEC-4995-BECA-EF78DC422901}" dt="2023-12-09T06:25:53.883" v="17" actId="478"/>
        <pc:sldMkLst>
          <pc:docMk/>
          <pc:sldMk cId="0" sldId="463"/>
        </pc:sldMkLst>
        <pc:spChg chg="del">
          <ac:chgData name="Maxbao" userId="60f87d71-f48e-426d-9a55-4766703778a1" providerId="ADAL" clId="{8E6C2C83-6BEC-4995-BECA-EF78DC422901}" dt="2023-12-09T06:25:53.883" v="17" actId="478"/>
          <ac:spMkLst>
            <pc:docMk/>
            <pc:sldMk cId="0" sldId="463"/>
            <ac:spMk id="2" creationId="{00000000-0000-0000-0000-000000000000}"/>
          </ac:spMkLst>
        </pc:spChg>
      </pc:sldChg>
      <pc:sldChg chg="modSp mod">
        <pc:chgData name="Maxbao" userId="60f87d71-f48e-426d-9a55-4766703778a1" providerId="ADAL" clId="{8E6C2C83-6BEC-4995-BECA-EF78DC422901}" dt="2023-12-09T06:51:49.733" v="134" actId="12"/>
        <pc:sldMkLst>
          <pc:docMk/>
          <pc:sldMk cId="0" sldId="465"/>
        </pc:sldMkLst>
        <pc:spChg chg="mod">
          <ac:chgData name="Maxbao" userId="60f87d71-f48e-426d-9a55-4766703778a1" providerId="ADAL" clId="{8E6C2C83-6BEC-4995-BECA-EF78DC422901}" dt="2023-12-09T06:51:49.733" v="134" actId="12"/>
          <ac:spMkLst>
            <pc:docMk/>
            <pc:sldMk cId="0" sldId="465"/>
            <ac:spMk id="3" creationId="{00000000-0000-0000-0000-000000000000}"/>
          </ac:spMkLst>
        </pc:spChg>
      </pc:sldChg>
      <pc:sldChg chg="delSp modSp mod">
        <pc:chgData name="Maxbao" userId="60f87d71-f48e-426d-9a55-4766703778a1" providerId="ADAL" clId="{8E6C2C83-6BEC-4995-BECA-EF78DC422901}" dt="2023-12-09T06:53:33.843" v="154" actId="113"/>
        <pc:sldMkLst>
          <pc:docMk/>
          <pc:sldMk cId="0" sldId="469"/>
        </pc:sldMkLst>
        <pc:spChg chg="del">
          <ac:chgData name="Maxbao" userId="60f87d71-f48e-426d-9a55-4766703778a1" providerId="ADAL" clId="{8E6C2C83-6BEC-4995-BECA-EF78DC422901}" dt="2023-12-09T06:25:56.086" v="18" actId="478"/>
          <ac:spMkLst>
            <pc:docMk/>
            <pc:sldMk cId="0" sldId="469"/>
            <ac:spMk id="2" creationId="{00000000-0000-0000-0000-000000000000}"/>
          </ac:spMkLst>
        </pc:spChg>
        <pc:spChg chg="mod">
          <ac:chgData name="Maxbao" userId="60f87d71-f48e-426d-9a55-4766703778a1" providerId="ADAL" clId="{8E6C2C83-6BEC-4995-BECA-EF78DC422901}" dt="2023-12-09T06:53:33.843" v="154" actId="113"/>
          <ac:spMkLst>
            <pc:docMk/>
            <pc:sldMk cId="0" sldId="469"/>
            <ac:spMk id="3" creationId="{00000000-0000-0000-0000-000000000000}"/>
          </ac:spMkLst>
        </pc:spChg>
      </pc:sldChg>
      <pc:sldChg chg="delSp modSp mod">
        <pc:chgData name="Maxbao" userId="60f87d71-f48e-426d-9a55-4766703778a1" providerId="ADAL" clId="{8E6C2C83-6BEC-4995-BECA-EF78DC422901}" dt="2023-12-09T06:53:31.054" v="150" actId="113"/>
        <pc:sldMkLst>
          <pc:docMk/>
          <pc:sldMk cId="0" sldId="470"/>
        </pc:sldMkLst>
        <pc:spChg chg="del">
          <ac:chgData name="Maxbao" userId="60f87d71-f48e-426d-9a55-4766703778a1" providerId="ADAL" clId="{8E6C2C83-6BEC-4995-BECA-EF78DC422901}" dt="2023-12-09T06:25:57.556" v="19" actId="478"/>
          <ac:spMkLst>
            <pc:docMk/>
            <pc:sldMk cId="0" sldId="470"/>
            <ac:spMk id="2" creationId="{00000000-0000-0000-0000-000000000000}"/>
          </ac:spMkLst>
        </pc:spChg>
        <pc:spChg chg="mod">
          <ac:chgData name="Maxbao" userId="60f87d71-f48e-426d-9a55-4766703778a1" providerId="ADAL" clId="{8E6C2C83-6BEC-4995-BECA-EF78DC422901}" dt="2023-12-09T06:53:31.054" v="150" actId="113"/>
          <ac:spMkLst>
            <pc:docMk/>
            <pc:sldMk cId="0" sldId="470"/>
            <ac:spMk id="3" creationId="{00000000-0000-0000-0000-000000000000}"/>
          </ac:spMkLst>
        </pc:spChg>
      </pc:sldChg>
      <pc:sldChg chg="delSp mod">
        <pc:chgData name="Maxbao" userId="60f87d71-f48e-426d-9a55-4766703778a1" providerId="ADAL" clId="{8E6C2C83-6BEC-4995-BECA-EF78DC422901}" dt="2023-12-09T06:25:59.947" v="20" actId="478"/>
        <pc:sldMkLst>
          <pc:docMk/>
          <pc:sldMk cId="0" sldId="471"/>
        </pc:sldMkLst>
        <pc:spChg chg="del">
          <ac:chgData name="Maxbao" userId="60f87d71-f48e-426d-9a55-4766703778a1" providerId="ADAL" clId="{8E6C2C83-6BEC-4995-BECA-EF78DC422901}" dt="2023-12-09T06:25:59.947" v="20" actId="478"/>
          <ac:spMkLst>
            <pc:docMk/>
            <pc:sldMk cId="0" sldId="471"/>
            <ac:spMk id="3" creationId="{00000000-0000-0000-0000-000000000000}"/>
          </ac:spMkLst>
        </pc:spChg>
      </pc:sldChg>
      <pc:sldChg chg="modSp mod">
        <pc:chgData name="Maxbao" userId="60f87d71-f48e-426d-9a55-4766703778a1" providerId="ADAL" clId="{8E6C2C83-6BEC-4995-BECA-EF78DC422901}" dt="2023-12-09T06:55:01.867" v="161" actId="113"/>
        <pc:sldMkLst>
          <pc:docMk/>
          <pc:sldMk cId="0" sldId="483"/>
        </pc:sldMkLst>
        <pc:spChg chg="mod">
          <ac:chgData name="Maxbao" userId="60f87d71-f48e-426d-9a55-4766703778a1" providerId="ADAL" clId="{8E6C2C83-6BEC-4995-BECA-EF78DC422901}" dt="2023-12-09T06:55:01.867" v="161" actId="113"/>
          <ac:spMkLst>
            <pc:docMk/>
            <pc:sldMk cId="0" sldId="483"/>
            <ac:spMk id="8" creationId="{00000000-0000-0000-0000-000000000000}"/>
          </ac:spMkLst>
        </pc:spChg>
      </pc:sldChg>
      <pc:sldChg chg="addSp delSp modSp mod">
        <pc:chgData name="Maxbao" userId="60f87d71-f48e-426d-9a55-4766703778a1" providerId="ADAL" clId="{8E6C2C83-6BEC-4995-BECA-EF78DC422901}" dt="2023-12-09T06:55:34.710" v="167" actId="113"/>
        <pc:sldMkLst>
          <pc:docMk/>
          <pc:sldMk cId="0" sldId="484"/>
        </pc:sldMkLst>
        <pc:spChg chg="add del mod">
          <ac:chgData name="Maxbao" userId="60f87d71-f48e-426d-9a55-4766703778a1" providerId="ADAL" clId="{8E6C2C83-6BEC-4995-BECA-EF78DC422901}" dt="2023-12-09T06:26:03.586" v="22" actId="478"/>
          <ac:spMkLst>
            <pc:docMk/>
            <pc:sldMk cId="0" sldId="484"/>
            <ac:spMk id="3" creationId="{EFF8825D-D3C0-6764-1B32-91C2FFA5B19F}"/>
          </ac:spMkLst>
        </pc:spChg>
        <pc:spChg chg="del">
          <ac:chgData name="Maxbao" userId="60f87d71-f48e-426d-9a55-4766703778a1" providerId="ADAL" clId="{8E6C2C83-6BEC-4995-BECA-EF78DC422901}" dt="2023-12-09T06:26:06.471" v="23" actId="478"/>
          <ac:spMkLst>
            <pc:docMk/>
            <pc:sldMk cId="0" sldId="484"/>
            <ac:spMk id="11" creationId="{00000000-0000-0000-0000-000000000000}"/>
          </ac:spMkLst>
        </pc:spChg>
        <pc:spChg chg="add del mod">
          <ac:chgData name="Maxbao" userId="60f87d71-f48e-426d-9a55-4766703778a1" providerId="ADAL" clId="{8E6C2C83-6BEC-4995-BECA-EF78DC422901}" dt="2023-12-09T06:55:34.710" v="167" actId="113"/>
          <ac:spMkLst>
            <pc:docMk/>
            <pc:sldMk cId="0" sldId="484"/>
            <ac:spMk id="12" creationId="{00000000-0000-0000-0000-000000000000}"/>
          </ac:spMkLst>
        </pc:spChg>
      </pc:sldChg>
      <pc:sldChg chg="modSp mod">
        <pc:chgData name="Maxbao" userId="60f87d71-f48e-426d-9a55-4766703778a1" providerId="ADAL" clId="{8E6C2C83-6BEC-4995-BECA-EF78DC422901}" dt="2023-12-09T06:41:36.798" v="110" actId="113"/>
        <pc:sldMkLst>
          <pc:docMk/>
          <pc:sldMk cId="0" sldId="509"/>
        </pc:sldMkLst>
        <pc:spChg chg="mod">
          <ac:chgData name="Maxbao" userId="60f87d71-f48e-426d-9a55-4766703778a1" providerId="ADAL" clId="{8E6C2C83-6BEC-4995-BECA-EF78DC422901}" dt="2023-12-09T06:41:36.798" v="110" actId="113"/>
          <ac:spMkLst>
            <pc:docMk/>
            <pc:sldMk cId="0" sldId="509"/>
            <ac:spMk id="3" creationId="{00000000-0000-0000-0000-000000000000}"/>
          </ac:spMkLst>
        </pc:spChg>
      </pc:sldChg>
      <pc:sldChg chg="delSp mod">
        <pc:chgData name="Maxbao" userId="60f87d71-f48e-426d-9a55-4766703778a1" providerId="ADAL" clId="{8E6C2C83-6BEC-4995-BECA-EF78DC422901}" dt="2023-12-09T06:25:34.300" v="8" actId="478"/>
        <pc:sldMkLst>
          <pc:docMk/>
          <pc:sldMk cId="0" sldId="510"/>
        </pc:sldMkLst>
        <pc:spChg chg="del">
          <ac:chgData name="Maxbao" userId="60f87d71-f48e-426d-9a55-4766703778a1" providerId="ADAL" clId="{8E6C2C83-6BEC-4995-BECA-EF78DC422901}" dt="2023-12-09T06:25:34.300" v="8" actId="478"/>
          <ac:spMkLst>
            <pc:docMk/>
            <pc:sldMk cId="0" sldId="510"/>
            <ac:spMk id="2" creationId="{00000000-0000-0000-0000-000000000000}"/>
          </ac:spMkLst>
        </pc:spChg>
      </pc:sldChg>
      <pc:sldChg chg="delSp mod">
        <pc:chgData name="Maxbao" userId="60f87d71-f48e-426d-9a55-4766703778a1" providerId="ADAL" clId="{8E6C2C83-6BEC-4995-BECA-EF78DC422901}" dt="2023-12-09T06:25:38.334" v="10" actId="478"/>
        <pc:sldMkLst>
          <pc:docMk/>
          <pc:sldMk cId="0" sldId="511"/>
        </pc:sldMkLst>
        <pc:spChg chg="del">
          <ac:chgData name="Maxbao" userId="60f87d71-f48e-426d-9a55-4766703778a1" providerId="ADAL" clId="{8E6C2C83-6BEC-4995-BECA-EF78DC422901}" dt="2023-12-09T06:25:38.334" v="10" actId="478"/>
          <ac:spMkLst>
            <pc:docMk/>
            <pc:sldMk cId="0" sldId="511"/>
            <ac:spMk id="2" creationId="{00000000-0000-0000-0000-000000000000}"/>
          </ac:spMkLst>
        </pc:spChg>
      </pc:sldChg>
      <pc:sldChg chg="delSp mod">
        <pc:chgData name="Maxbao" userId="60f87d71-f48e-426d-9a55-4766703778a1" providerId="ADAL" clId="{8E6C2C83-6BEC-4995-BECA-EF78DC422901}" dt="2023-12-09T06:25:46.903" v="12" actId="478"/>
        <pc:sldMkLst>
          <pc:docMk/>
          <pc:sldMk cId="0" sldId="512"/>
        </pc:sldMkLst>
        <pc:spChg chg="del">
          <ac:chgData name="Maxbao" userId="60f87d71-f48e-426d-9a55-4766703778a1" providerId="ADAL" clId="{8E6C2C83-6BEC-4995-BECA-EF78DC422901}" dt="2023-12-09T06:25:46.903" v="12" actId="478"/>
          <ac:spMkLst>
            <pc:docMk/>
            <pc:sldMk cId="0" sldId="512"/>
            <ac:spMk id="2" creationId="{00000000-0000-0000-0000-000000000000}"/>
          </ac:spMkLst>
        </pc:spChg>
      </pc:sldChg>
      <pc:sldChg chg="delSp mod">
        <pc:chgData name="Maxbao" userId="60f87d71-f48e-426d-9a55-4766703778a1" providerId="ADAL" clId="{8E6C2C83-6BEC-4995-BECA-EF78DC422901}" dt="2023-12-09T06:25:48.027" v="13" actId="478"/>
        <pc:sldMkLst>
          <pc:docMk/>
          <pc:sldMk cId="0" sldId="513"/>
        </pc:sldMkLst>
        <pc:spChg chg="del">
          <ac:chgData name="Maxbao" userId="60f87d71-f48e-426d-9a55-4766703778a1" providerId="ADAL" clId="{8E6C2C83-6BEC-4995-BECA-EF78DC422901}" dt="2023-12-09T06:25:48.027" v="13" actId="478"/>
          <ac:spMkLst>
            <pc:docMk/>
            <pc:sldMk cId="0" sldId="513"/>
            <ac:spMk id="2" creationId="{00000000-0000-0000-0000-000000000000}"/>
          </ac:spMkLst>
        </pc:spChg>
      </pc:sldChg>
      <pc:sldChg chg="modSp mod">
        <pc:chgData name="Maxbao" userId="60f87d71-f48e-426d-9a55-4766703778a1" providerId="ADAL" clId="{8E6C2C83-6BEC-4995-BECA-EF78DC422901}" dt="2023-12-09T06:56:00.590" v="173" actId="113"/>
        <pc:sldMkLst>
          <pc:docMk/>
          <pc:sldMk cId="0" sldId="543"/>
        </pc:sldMkLst>
        <pc:spChg chg="mod">
          <ac:chgData name="Maxbao" userId="60f87d71-f48e-426d-9a55-4766703778a1" providerId="ADAL" clId="{8E6C2C83-6BEC-4995-BECA-EF78DC422901}" dt="2023-12-09T06:56:00.590" v="173" actId="113"/>
          <ac:spMkLst>
            <pc:docMk/>
            <pc:sldMk cId="0" sldId="543"/>
            <ac:spMk id="3" creationId="{00000000-0000-0000-0000-000000000000}"/>
          </ac:spMkLst>
        </pc:spChg>
      </pc:sldChg>
      <pc:sldChg chg="modSp mod">
        <pc:chgData name="Maxbao" userId="60f87d71-f48e-426d-9a55-4766703778a1" providerId="ADAL" clId="{8E6C2C83-6BEC-4995-BECA-EF78DC422901}" dt="2023-12-09T07:09:21.535" v="180" actId="1076"/>
        <pc:sldMkLst>
          <pc:docMk/>
          <pc:sldMk cId="0" sldId="544"/>
        </pc:sldMkLst>
        <pc:spChg chg="mod">
          <ac:chgData name="Maxbao" userId="60f87d71-f48e-426d-9a55-4766703778a1" providerId="ADAL" clId="{8E6C2C83-6BEC-4995-BECA-EF78DC422901}" dt="2023-12-09T07:09:07.199" v="178" actId="113"/>
          <ac:spMkLst>
            <pc:docMk/>
            <pc:sldMk cId="0" sldId="544"/>
            <ac:spMk id="3" creationId="{00000000-0000-0000-0000-000000000000}"/>
          </ac:spMkLst>
        </pc:spChg>
        <pc:spChg chg="mod">
          <ac:chgData name="Maxbao" userId="60f87d71-f48e-426d-9a55-4766703778a1" providerId="ADAL" clId="{8E6C2C83-6BEC-4995-BECA-EF78DC422901}" dt="2023-12-09T07:09:21.535" v="180" actId="1076"/>
          <ac:spMkLst>
            <pc:docMk/>
            <pc:sldMk cId="0" sldId="544"/>
            <ac:spMk id="6" creationId="{00000000-0000-0000-0000-000000000000}"/>
          </ac:spMkLst>
        </pc:spChg>
      </pc:sldChg>
      <pc:sldChg chg="delSp modSp mod">
        <pc:chgData name="Maxbao" userId="60f87d71-f48e-426d-9a55-4766703778a1" providerId="ADAL" clId="{8E6C2C83-6BEC-4995-BECA-EF78DC422901}" dt="2023-12-09T07:09:29.549" v="186" actId="113"/>
        <pc:sldMkLst>
          <pc:docMk/>
          <pc:sldMk cId="0" sldId="545"/>
        </pc:sldMkLst>
        <pc:spChg chg="mod">
          <ac:chgData name="Maxbao" userId="60f87d71-f48e-426d-9a55-4766703778a1" providerId="ADAL" clId="{8E6C2C83-6BEC-4995-BECA-EF78DC422901}" dt="2023-12-09T07:09:29.549" v="186" actId="113"/>
          <ac:spMkLst>
            <pc:docMk/>
            <pc:sldMk cId="0" sldId="545"/>
            <ac:spMk id="3" creationId="{00000000-0000-0000-0000-000000000000}"/>
          </ac:spMkLst>
        </pc:spChg>
        <pc:spChg chg="del">
          <ac:chgData name="Maxbao" userId="60f87d71-f48e-426d-9a55-4766703778a1" providerId="ADAL" clId="{8E6C2C83-6BEC-4995-BECA-EF78DC422901}" dt="2023-12-09T06:26:12.886" v="24" actId="478"/>
          <ac:spMkLst>
            <pc:docMk/>
            <pc:sldMk cId="0" sldId="545"/>
            <ac:spMk id="7" creationId="{00000000-0000-0000-0000-000000000000}"/>
          </ac:spMkLst>
        </pc:spChg>
      </pc:sldChg>
      <pc:sldChg chg="delSp mod">
        <pc:chgData name="Maxbao" userId="60f87d71-f48e-426d-9a55-4766703778a1" providerId="ADAL" clId="{8E6C2C83-6BEC-4995-BECA-EF78DC422901}" dt="2023-12-09T06:26:14.439" v="25" actId="478"/>
        <pc:sldMkLst>
          <pc:docMk/>
          <pc:sldMk cId="0" sldId="546"/>
        </pc:sldMkLst>
        <pc:spChg chg="del">
          <ac:chgData name="Maxbao" userId="60f87d71-f48e-426d-9a55-4766703778a1" providerId="ADAL" clId="{8E6C2C83-6BEC-4995-BECA-EF78DC422901}" dt="2023-12-09T06:26:14.439" v="25" actId="478"/>
          <ac:spMkLst>
            <pc:docMk/>
            <pc:sldMk cId="0" sldId="546"/>
            <ac:spMk id="2" creationId="{00000000-0000-0000-0000-000000000000}"/>
          </ac:spMkLst>
        </pc:spChg>
      </pc:sldChg>
      <pc:sldChg chg="delSp mod">
        <pc:chgData name="Maxbao" userId="60f87d71-f48e-426d-9a55-4766703778a1" providerId="ADAL" clId="{8E6C2C83-6BEC-4995-BECA-EF78DC422901}" dt="2023-12-09T06:26:20.444" v="27" actId="478"/>
        <pc:sldMkLst>
          <pc:docMk/>
          <pc:sldMk cId="0" sldId="563"/>
        </pc:sldMkLst>
        <pc:spChg chg="del">
          <ac:chgData name="Maxbao" userId="60f87d71-f48e-426d-9a55-4766703778a1" providerId="ADAL" clId="{8E6C2C83-6BEC-4995-BECA-EF78DC422901}" dt="2023-12-09T06:26:20.444" v="27" actId="478"/>
          <ac:spMkLst>
            <pc:docMk/>
            <pc:sldMk cId="0" sldId="563"/>
            <ac:spMk id="2" creationId="{00000000-0000-0000-0000-000000000000}"/>
          </ac:spMkLst>
        </pc:spChg>
      </pc:sldChg>
      <pc:sldChg chg="delSp mod">
        <pc:chgData name="Maxbao" userId="60f87d71-f48e-426d-9a55-4766703778a1" providerId="ADAL" clId="{8E6C2C83-6BEC-4995-BECA-EF78DC422901}" dt="2023-12-09T06:26:25.721" v="30" actId="478"/>
        <pc:sldMkLst>
          <pc:docMk/>
          <pc:sldMk cId="0" sldId="564"/>
        </pc:sldMkLst>
        <pc:spChg chg="del">
          <ac:chgData name="Maxbao" userId="60f87d71-f48e-426d-9a55-4766703778a1" providerId="ADAL" clId="{8E6C2C83-6BEC-4995-BECA-EF78DC422901}" dt="2023-12-09T06:26:25.721" v="30" actId="478"/>
          <ac:spMkLst>
            <pc:docMk/>
            <pc:sldMk cId="0" sldId="564"/>
            <ac:spMk id="2" creationId="{00000000-0000-0000-0000-000000000000}"/>
          </ac:spMkLst>
        </pc:spChg>
      </pc:sldChg>
      <pc:sldChg chg="delSp mod">
        <pc:chgData name="Maxbao" userId="60f87d71-f48e-426d-9a55-4766703778a1" providerId="ADAL" clId="{8E6C2C83-6BEC-4995-BECA-EF78DC422901}" dt="2023-12-09T06:26:23.593" v="29" actId="478"/>
        <pc:sldMkLst>
          <pc:docMk/>
          <pc:sldMk cId="0" sldId="565"/>
        </pc:sldMkLst>
        <pc:spChg chg="del">
          <ac:chgData name="Maxbao" userId="60f87d71-f48e-426d-9a55-4766703778a1" providerId="ADAL" clId="{8E6C2C83-6BEC-4995-BECA-EF78DC422901}" dt="2023-12-09T06:26:23.593" v="29" actId="478"/>
          <ac:spMkLst>
            <pc:docMk/>
            <pc:sldMk cId="0" sldId="565"/>
            <ac:spMk id="2" creationId="{00000000-0000-0000-0000-000000000000}"/>
          </ac:spMkLst>
        </pc:spChg>
      </pc:sldChg>
      <pc:sldChg chg="delSp mod">
        <pc:chgData name="Maxbao" userId="60f87d71-f48e-426d-9a55-4766703778a1" providerId="ADAL" clId="{8E6C2C83-6BEC-4995-BECA-EF78DC422901}" dt="2023-12-09T06:26:27.222" v="31" actId="478"/>
        <pc:sldMkLst>
          <pc:docMk/>
          <pc:sldMk cId="0" sldId="567"/>
        </pc:sldMkLst>
        <pc:spChg chg="del">
          <ac:chgData name="Maxbao" userId="60f87d71-f48e-426d-9a55-4766703778a1" providerId="ADAL" clId="{8E6C2C83-6BEC-4995-BECA-EF78DC422901}" dt="2023-12-09T06:26:27.222" v="31" actId="478"/>
          <ac:spMkLst>
            <pc:docMk/>
            <pc:sldMk cId="0" sldId="567"/>
            <ac:spMk id="2" creationId="{00000000-0000-0000-0000-000000000000}"/>
          </ac:spMkLst>
        </pc:spChg>
      </pc:sldChg>
      <pc:sldChg chg="delSp mod">
        <pc:chgData name="Maxbao" userId="60f87d71-f48e-426d-9a55-4766703778a1" providerId="ADAL" clId="{8E6C2C83-6BEC-4995-BECA-EF78DC422901}" dt="2023-12-09T06:26:32.658" v="34" actId="478"/>
        <pc:sldMkLst>
          <pc:docMk/>
          <pc:sldMk cId="0" sldId="581"/>
        </pc:sldMkLst>
        <pc:spChg chg="del">
          <ac:chgData name="Maxbao" userId="60f87d71-f48e-426d-9a55-4766703778a1" providerId="ADAL" clId="{8E6C2C83-6BEC-4995-BECA-EF78DC422901}" dt="2023-12-09T06:26:32.658" v="34" actId="478"/>
          <ac:spMkLst>
            <pc:docMk/>
            <pc:sldMk cId="0" sldId="581"/>
            <ac:spMk id="7" creationId="{00000000-0000-0000-0000-000000000000}"/>
          </ac:spMkLst>
        </pc:spChg>
      </pc:sldChg>
      <pc:sldChg chg="delSp mod">
        <pc:chgData name="Maxbao" userId="60f87d71-f48e-426d-9a55-4766703778a1" providerId="ADAL" clId="{8E6C2C83-6BEC-4995-BECA-EF78DC422901}" dt="2023-12-09T06:26:35.723" v="35" actId="478"/>
        <pc:sldMkLst>
          <pc:docMk/>
          <pc:sldMk cId="0" sldId="584"/>
        </pc:sldMkLst>
        <pc:spChg chg="del">
          <ac:chgData name="Maxbao" userId="60f87d71-f48e-426d-9a55-4766703778a1" providerId="ADAL" clId="{8E6C2C83-6BEC-4995-BECA-EF78DC422901}" dt="2023-12-09T06:26:35.723" v="35" actId="478"/>
          <ac:spMkLst>
            <pc:docMk/>
            <pc:sldMk cId="0" sldId="584"/>
            <ac:spMk id="2" creationId="{00000000-0000-0000-0000-000000000000}"/>
          </ac:spMkLst>
        </pc:spChg>
      </pc:sldChg>
      <pc:sldChg chg="delSp mod">
        <pc:chgData name="Maxbao" userId="60f87d71-f48e-426d-9a55-4766703778a1" providerId="ADAL" clId="{8E6C2C83-6BEC-4995-BECA-EF78DC422901}" dt="2023-12-09T06:26:41.008" v="36" actId="478"/>
        <pc:sldMkLst>
          <pc:docMk/>
          <pc:sldMk cId="0" sldId="590"/>
        </pc:sldMkLst>
        <pc:spChg chg="del">
          <ac:chgData name="Maxbao" userId="60f87d71-f48e-426d-9a55-4766703778a1" providerId="ADAL" clId="{8E6C2C83-6BEC-4995-BECA-EF78DC422901}" dt="2023-12-09T06:26:41.008" v="36" actId="478"/>
          <ac:spMkLst>
            <pc:docMk/>
            <pc:sldMk cId="0" sldId="590"/>
            <ac:spMk id="2" creationId="{00000000-0000-0000-0000-000000000000}"/>
          </ac:spMkLst>
        </pc:spChg>
      </pc:sldChg>
      <pc:sldChg chg="delSp mod">
        <pc:chgData name="Maxbao" userId="60f87d71-f48e-426d-9a55-4766703778a1" providerId="ADAL" clId="{8E6C2C83-6BEC-4995-BECA-EF78DC422901}" dt="2023-12-09T06:26:41.953" v="37" actId="478"/>
        <pc:sldMkLst>
          <pc:docMk/>
          <pc:sldMk cId="0" sldId="591"/>
        </pc:sldMkLst>
        <pc:spChg chg="del">
          <ac:chgData name="Maxbao" userId="60f87d71-f48e-426d-9a55-4766703778a1" providerId="ADAL" clId="{8E6C2C83-6BEC-4995-BECA-EF78DC422901}" dt="2023-12-09T06:26:41.953" v="37" actId="478"/>
          <ac:spMkLst>
            <pc:docMk/>
            <pc:sldMk cId="0" sldId="591"/>
            <ac:spMk id="6" creationId="{00000000-0000-0000-0000-000000000000}"/>
          </ac:spMkLst>
        </pc:spChg>
      </pc:sldChg>
      <pc:sldChg chg="delSp mod">
        <pc:chgData name="Maxbao" userId="60f87d71-f48e-426d-9a55-4766703778a1" providerId="ADAL" clId="{8E6C2C83-6BEC-4995-BECA-EF78DC422901}" dt="2023-12-09T06:26:44.584" v="38" actId="478"/>
        <pc:sldMkLst>
          <pc:docMk/>
          <pc:sldMk cId="0" sldId="594"/>
        </pc:sldMkLst>
        <pc:spChg chg="del">
          <ac:chgData name="Maxbao" userId="60f87d71-f48e-426d-9a55-4766703778a1" providerId="ADAL" clId="{8E6C2C83-6BEC-4995-BECA-EF78DC422901}" dt="2023-12-09T06:26:44.584" v="38" actId="478"/>
          <ac:spMkLst>
            <pc:docMk/>
            <pc:sldMk cId="0" sldId="594"/>
            <ac:spMk id="2" creationId="{00000000-0000-0000-0000-000000000000}"/>
          </ac:spMkLst>
        </pc:spChg>
      </pc:sldChg>
      <pc:sldChg chg="addSp delSp mod">
        <pc:chgData name="Maxbao" userId="60f87d71-f48e-426d-9a55-4766703778a1" providerId="ADAL" clId="{8E6C2C83-6BEC-4995-BECA-EF78DC422901}" dt="2023-12-09T06:28:30.257" v="55" actId="478"/>
        <pc:sldMkLst>
          <pc:docMk/>
          <pc:sldMk cId="0" sldId="596"/>
        </pc:sldMkLst>
        <pc:spChg chg="add del">
          <ac:chgData name="Maxbao" userId="60f87d71-f48e-426d-9a55-4766703778a1" providerId="ADAL" clId="{8E6C2C83-6BEC-4995-BECA-EF78DC422901}" dt="2023-12-09T06:28:30.257" v="55" actId="478"/>
          <ac:spMkLst>
            <pc:docMk/>
            <pc:sldMk cId="0" sldId="596"/>
            <ac:spMk id="2" creationId="{00000000-0000-0000-0000-000000000000}"/>
          </ac:spMkLst>
        </pc:spChg>
      </pc:sldChg>
      <pc:sldChg chg="delSp mod">
        <pc:chgData name="Maxbao" userId="60f87d71-f48e-426d-9a55-4766703778a1" providerId="ADAL" clId="{8E6C2C83-6BEC-4995-BECA-EF78DC422901}" dt="2023-12-09T06:26:18.562" v="26" actId="478"/>
        <pc:sldMkLst>
          <pc:docMk/>
          <pc:sldMk cId="0" sldId="600"/>
        </pc:sldMkLst>
        <pc:spChg chg="del">
          <ac:chgData name="Maxbao" userId="60f87d71-f48e-426d-9a55-4766703778a1" providerId="ADAL" clId="{8E6C2C83-6BEC-4995-BECA-EF78DC422901}" dt="2023-12-09T06:26:18.562" v="26" actId="478"/>
          <ac:spMkLst>
            <pc:docMk/>
            <pc:sldMk cId="0" sldId="600"/>
            <ac:spMk id="2" creationId="{00000000-0000-0000-0000-000000000000}"/>
          </ac:spMkLst>
        </pc:spChg>
      </pc:sldChg>
      <pc:sldChg chg="delSp mod">
        <pc:chgData name="Maxbao" userId="60f87d71-f48e-426d-9a55-4766703778a1" providerId="ADAL" clId="{8E6C2C83-6BEC-4995-BECA-EF78DC422901}" dt="2023-12-09T06:26:29.943" v="32" actId="478"/>
        <pc:sldMkLst>
          <pc:docMk/>
          <pc:sldMk cId="0" sldId="605"/>
        </pc:sldMkLst>
        <pc:spChg chg="del">
          <ac:chgData name="Maxbao" userId="60f87d71-f48e-426d-9a55-4766703778a1" providerId="ADAL" clId="{8E6C2C83-6BEC-4995-BECA-EF78DC422901}" dt="2023-12-09T06:26:29.943" v="32" actId="478"/>
          <ac:spMkLst>
            <pc:docMk/>
            <pc:sldMk cId="0" sldId="605"/>
            <ac:spMk id="2" creationId="{00000000-0000-0000-0000-000000000000}"/>
          </ac:spMkLst>
        </pc:spChg>
      </pc:sldChg>
      <pc:sldChg chg="delSp mod">
        <pc:chgData name="Maxbao" userId="60f87d71-f48e-426d-9a55-4766703778a1" providerId="ADAL" clId="{8E6C2C83-6BEC-4995-BECA-EF78DC422901}" dt="2023-12-09T06:26:31.352" v="33" actId="478"/>
        <pc:sldMkLst>
          <pc:docMk/>
          <pc:sldMk cId="0" sldId="606"/>
        </pc:sldMkLst>
        <pc:spChg chg="del">
          <ac:chgData name="Maxbao" userId="60f87d71-f48e-426d-9a55-4766703778a1" providerId="ADAL" clId="{8E6C2C83-6BEC-4995-BECA-EF78DC422901}" dt="2023-12-09T06:26:31.352" v="33" actId="478"/>
          <ac:spMkLst>
            <pc:docMk/>
            <pc:sldMk cId="0" sldId="606"/>
            <ac:spMk id="2" creationId="{00000000-0000-0000-0000-000000000000}"/>
          </ac:spMkLst>
        </pc:spChg>
      </pc:sldChg>
      <pc:sldChg chg="delSp mod">
        <pc:chgData name="Maxbao" userId="60f87d71-f48e-426d-9a55-4766703778a1" providerId="ADAL" clId="{8E6C2C83-6BEC-4995-BECA-EF78DC422901}" dt="2023-12-09T06:57:35.614" v="174" actId="478"/>
        <pc:sldMkLst>
          <pc:docMk/>
          <pc:sldMk cId="0" sldId="608"/>
        </pc:sldMkLst>
        <pc:spChg chg="del">
          <ac:chgData name="Maxbao" userId="60f87d71-f48e-426d-9a55-4766703778a1" providerId="ADAL" clId="{8E6C2C83-6BEC-4995-BECA-EF78DC422901}" dt="2023-12-09T06:57:35.614" v="174" actId="478"/>
          <ac:spMkLst>
            <pc:docMk/>
            <pc:sldMk cId="0" sldId="608"/>
            <ac:spMk id="2" creationId="{00000000-0000-0000-0000-000000000000}"/>
          </ac:spMkLst>
        </pc:spChg>
      </pc:sldChg>
      <pc:sldChg chg="delSp mod">
        <pc:chgData name="Maxbao" userId="60f87d71-f48e-426d-9a55-4766703778a1" providerId="ADAL" clId="{8E6C2C83-6BEC-4995-BECA-EF78DC422901}" dt="2023-12-09T06:26:21.771" v="28" actId="478"/>
        <pc:sldMkLst>
          <pc:docMk/>
          <pc:sldMk cId="1389696046" sldId="652"/>
        </pc:sldMkLst>
        <pc:spChg chg="del">
          <ac:chgData name="Maxbao" userId="60f87d71-f48e-426d-9a55-4766703778a1" providerId="ADAL" clId="{8E6C2C83-6BEC-4995-BECA-EF78DC422901}" dt="2023-12-09T06:26:21.771" v="28" actId="478"/>
          <ac:spMkLst>
            <pc:docMk/>
            <pc:sldMk cId="1389696046" sldId="652"/>
            <ac:spMk id="2" creationId="{7A074C89-46D8-0A43-0099-66B8199B3B2E}"/>
          </ac:spMkLst>
        </pc:spChg>
      </pc:sldChg>
      <pc:sldChg chg="modSp mod">
        <pc:chgData name="Maxbao" userId="60f87d71-f48e-426d-9a55-4766703778a1" providerId="ADAL" clId="{8E6C2C83-6BEC-4995-BECA-EF78DC422901}" dt="2023-12-09T06:36:18.708" v="83" actId="113"/>
        <pc:sldMkLst>
          <pc:docMk/>
          <pc:sldMk cId="3817580740" sldId="656"/>
        </pc:sldMkLst>
        <pc:spChg chg="mod">
          <ac:chgData name="Maxbao" userId="60f87d71-f48e-426d-9a55-4766703778a1" providerId="ADAL" clId="{8E6C2C83-6BEC-4995-BECA-EF78DC422901}" dt="2023-12-09T06:36:18.708" v="83" actId="113"/>
          <ac:spMkLst>
            <pc:docMk/>
            <pc:sldMk cId="3817580740" sldId="656"/>
            <ac:spMk id="3" creationId="{4FEB73D6-4EE7-4E6C-0E42-79FC640B32E0}"/>
          </ac:spMkLst>
        </pc:spChg>
      </pc:sldChg>
      <pc:sldChg chg="delSp mod">
        <pc:chgData name="Maxbao" userId="60f87d71-f48e-426d-9a55-4766703778a1" providerId="ADAL" clId="{8E6C2C83-6BEC-4995-BECA-EF78DC422901}" dt="2023-12-09T06:25:16.180" v="3" actId="478"/>
        <pc:sldMkLst>
          <pc:docMk/>
          <pc:sldMk cId="319820274" sldId="659"/>
        </pc:sldMkLst>
        <pc:spChg chg="del">
          <ac:chgData name="Maxbao" userId="60f87d71-f48e-426d-9a55-4766703778a1" providerId="ADAL" clId="{8E6C2C83-6BEC-4995-BECA-EF78DC422901}" dt="2023-12-09T06:25:14.043" v="2" actId="478"/>
          <ac:spMkLst>
            <pc:docMk/>
            <pc:sldMk cId="319820274" sldId="659"/>
            <ac:spMk id="2" creationId="{92222CBB-4722-211E-42D8-F6CFEDA02DA6}"/>
          </ac:spMkLst>
        </pc:spChg>
        <pc:spChg chg="del">
          <ac:chgData name="Maxbao" userId="60f87d71-f48e-426d-9a55-4766703778a1" providerId="ADAL" clId="{8E6C2C83-6BEC-4995-BECA-EF78DC422901}" dt="2023-12-09T06:25:16.180" v="3" actId="478"/>
          <ac:spMkLst>
            <pc:docMk/>
            <pc:sldMk cId="319820274" sldId="659"/>
            <ac:spMk id="3" creationId="{86C05C75-FDB2-6F32-DBB7-CE29DDF76F1D}"/>
          </ac:spMkLst>
        </pc:spChg>
      </pc:sldChg>
      <pc:sldChg chg="addSp delSp mod">
        <pc:chgData name="Maxbao" userId="60f87d71-f48e-426d-9a55-4766703778a1" providerId="ADAL" clId="{8E6C2C83-6BEC-4995-BECA-EF78DC422901}" dt="2023-12-09T06:38:22.972" v="96" actId="478"/>
        <pc:sldMkLst>
          <pc:docMk/>
          <pc:sldMk cId="2236476179" sldId="660"/>
        </pc:sldMkLst>
        <pc:spChg chg="add del">
          <ac:chgData name="Maxbao" userId="60f87d71-f48e-426d-9a55-4766703778a1" providerId="ADAL" clId="{8E6C2C83-6BEC-4995-BECA-EF78DC422901}" dt="2023-12-09T06:38:22.972" v="96" actId="478"/>
          <ac:spMkLst>
            <pc:docMk/>
            <pc:sldMk cId="2236476179" sldId="660"/>
            <ac:spMk id="2" creationId="{65B95E6E-4575-39DE-14EF-2BD2C7EBA037}"/>
          </ac:spMkLst>
        </pc:spChg>
      </pc:sldChg>
      <pc:sldChg chg="modSp mod">
        <pc:chgData name="Maxbao" userId="60f87d71-f48e-426d-9a55-4766703778a1" providerId="ADAL" clId="{8E6C2C83-6BEC-4995-BECA-EF78DC422901}" dt="2023-12-09T06:38:21.308" v="94" actId="113"/>
        <pc:sldMkLst>
          <pc:docMk/>
          <pc:sldMk cId="4287452002" sldId="661"/>
        </pc:sldMkLst>
        <pc:spChg chg="mod">
          <ac:chgData name="Maxbao" userId="60f87d71-f48e-426d-9a55-4766703778a1" providerId="ADAL" clId="{8E6C2C83-6BEC-4995-BECA-EF78DC422901}" dt="2023-12-09T06:38:21.308" v="94" actId="113"/>
          <ac:spMkLst>
            <pc:docMk/>
            <pc:sldMk cId="4287452002" sldId="661"/>
            <ac:spMk id="3" creationId="{E13E5429-2EF2-26D1-7805-8106695401F8}"/>
          </ac:spMkLst>
        </pc:spChg>
      </pc:sldChg>
    </pc:docChg>
  </pc:docChgLst>
  <pc:docChgLst>
    <pc:chgData name="Maxbao" userId="60f87d71-f48e-426d-9a55-4766703778a1" providerId="ADAL" clId="{9B2444AB-8924-444D-8AA0-C3501E650ABD}"/>
    <pc:docChg chg="undo custSel modSld">
      <pc:chgData name="Maxbao" userId="60f87d71-f48e-426d-9a55-4766703778a1" providerId="ADAL" clId="{9B2444AB-8924-444D-8AA0-C3501E650ABD}" dt="2023-12-14T03:51:00.544" v="25" actId="1076"/>
      <pc:docMkLst>
        <pc:docMk/>
      </pc:docMkLst>
      <pc:sldChg chg="addSp delSp mod">
        <pc:chgData name="Maxbao" userId="60f87d71-f48e-426d-9a55-4766703778a1" providerId="ADAL" clId="{9B2444AB-8924-444D-8AA0-C3501E650ABD}" dt="2023-11-20T01:41:47.875" v="9" actId="9405"/>
        <pc:sldMkLst>
          <pc:docMk/>
          <pc:sldMk cId="0" sldId="365"/>
        </pc:sldMkLst>
        <pc:inkChg chg="add del">
          <ac:chgData name="Maxbao" userId="60f87d71-f48e-426d-9a55-4766703778a1" providerId="ADAL" clId="{9B2444AB-8924-444D-8AA0-C3501E650ABD}" dt="2023-11-20T01:41:47.875" v="9" actId="9405"/>
          <ac:inkMkLst>
            <pc:docMk/>
            <pc:sldMk cId="0" sldId="365"/>
            <ac:inkMk id="8" creationId="{A30D811D-8374-FE19-2404-FF9F8B8E29AF}"/>
          </ac:inkMkLst>
        </pc:inkChg>
      </pc:sldChg>
      <pc:sldChg chg="modSp mod">
        <pc:chgData name="Maxbao" userId="60f87d71-f48e-426d-9a55-4766703778a1" providerId="ADAL" clId="{9B2444AB-8924-444D-8AA0-C3501E650ABD}" dt="2023-12-14T03:48:25.266" v="24" actId="1036"/>
        <pc:sldMkLst>
          <pc:docMk/>
          <pc:sldMk cId="0" sldId="584"/>
        </pc:sldMkLst>
        <pc:spChg chg="mod">
          <ac:chgData name="Maxbao" userId="60f87d71-f48e-426d-9a55-4766703778a1" providerId="ADAL" clId="{9B2444AB-8924-444D-8AA0-C3501E650ABD}" dt="2023-12-14T03:45:36.823" v="23" actId="20577"/>
          <ac:spMkLst>
            <pc:docMk/>
            <pc:sldMk cId="0" sldId="584"/>
            <ac:spMk id="3" creationId="{00000000-0000-0000-0000-000000000000}"/>
          </ac:spMkLst>
        </pc:spChg>
        <pc:spChg chg="mod">
          <ac:chgData name="Maxbao" userId="60f87d71-f48e-426d-9a55-4766703778a1" providerId="ADAL" clId="{9B2444AB-8924-444D-8AA0-C3501E650ABD}" dt="2023-12-14T03:48:25.266" v="24" actId="1036"/>
          <ac:spMkLst>
            <pc:docMk/>
            <pc:sldMk cId="0" sldId="584"/>
            <ac:spMk id="7" creationId="{00000000-0000-0000-0000-000000000000}"/>
          </ac:spMkLst>
        </pc:spChg>
      </pc:sldChg>
      <pc:sldChg chg="modSp mod">
        <pc:chgData name="Maxbao" userId="60f87d71-f48e-426d-9a55-4766703778a1" providerId="ADAL" clId="{9B2444AB-8924-444D-8AA0-C3501E650ABD}" dt="2023-12-14T03:51:00.544" v="25" actId="1076"/>
        <pc:sldMkLst>
          <pc:docMk/>
          <pc:sldMk cId="0" sldId="585"/>
        </pc:sldMkLst>
        <pc:picChg chg="mod">
          <ac:chgData name="Maxbao" userId="60f87d71-f48e-426d-9a55-4766703778a1" providerId="ADAL" clId="{9B2444AB-8924-444D-8AA0-C3501E650ABD}" dt="2023-12-14T03:51:00.544" v="25" actId="1076"/>
          <ac:picMkLst>
            <pc:docMk/>
            <pc:sldMk cId="0" sldId="585"/>
            <ac:picMk id="7" creationId="{00000000-0000-0000-0000-000000000000}"/>
          </ac:picMkLst>
        </pc:picChg>
      </pc:sldChg>
      <pc:sldChg chg="modSp mod">
        <pc:chgData name="Maxbao" userId="60f87d71-f48e-426d-9a55-4766703778a1" providerId="ADAL" clId="{9B2444AB-8924-444D-8AA0-C3501E650ABD}" dt="2023-12-14T03:27:25.881" v="10" actId="1076"/>
        <pc:sldMkLst>
          <pc:docMk/>
          <pc:sldMk cId="0" sldId="606"/>
        </pc:sldMkLst>
        <pc:picChg chg="mod">
          <ac:chgData name="Maxbao" userId="60f87d71-f48e-426d-9a55-4766703778a1" providerId="ADAL" clId="{9B2444AB-8924-444D-8AA0-C3501E650ABD}" dt="2023-12-14T03:27:25.881" v="10" actId="1076"/>
          <ac:picMkLst>
            <pc:docMk/>
            <pc:sldMk cId="0" sldId="606"/>
            <ac:picMk id="24579" creationId="{00000000-0000-0000-0000-000000000000}"/>
          </ac:picMkLst>
        </pc:picChg>
      </pc:sldChg>
      <pc:sldChg chg="addSp delSp modSp mod">
        <pc:chgData name="Maxbao" userId="60f87d71-f48e-426d-9a55-4766703778a1" providerId="ADAL" clId="{9B2444AB-8924-444D-8AA0-C3501E650ABD}" dt="2023-11-20T01:41:47.586" v="8" actId="9405"/>
        <pc:sldMkLst>
          <pc:docMk/>
          <pc:sldMk cId="319820274" sldId="659"/>
        </pc:sldMkLst>
        <pc:grpChg chg="mod">
          <ac:chgData name="Maxbao" userId="60f87d71-f48e-426d-9a55-4766703778a1" providerId="ADAL" clId="{9B2444AB-8924-444D-8AA0-C3501E650ABD}" dt="2023-11-20T01:41:46.607" v="6"/>
          <ac:grpSpMkLst>
            <pc:docMk/>
            <pc:sldMk cId="319820274" sldId="659"/>
            <ac:grpSpMk id="11" creationId="{B47FDD94-C5DD-A5D0-FDA4-60C4D6D89305}"/>
          </ac:grpSpMkLst>
        </pc:grpChg>
        <pc:inkChg chg="add del">
          <ac:chgData name="Maxbao" userId="60f87d71-f48e-426d-9a55-4766703778a1" providerId="ADAL" clId="{9B2444AB-8924-444D-8AA0-C3501E650ABD}" dt="2023-11-20T01:41:47.586" v="8" actId="9405"/>
          <ac:inkMkLst>
            <pc:docMk/>
            <pc:sldMk cId="319820274" sldId="659"/>
            <ac:inkMk id="7" creationId="{BEF5C3D2-D92A-65E0-EECE-4DE76D2DF34D}"/>
          </ac:inkMkLst>
        </pc:inkChg>
        <pc:inkChg chg="add del mod">
          <ac:chgData name="Maxbao" userId="60f87d71-f48e-426d-9a55-4766703778a1" providerId="ADAL" clId="{9B2444AB-8924-444D-8AA0-C3501E650ABD}" dt="2023-11-20T01:41:47.411" v="7" actId="9405"/>
          <ac:inkMkLst>
            <pc:docMk/>
            <pc:sldMk cId="319820274" sldId="659"/>
            <ac:inkMk id="9" creationId="{354C2E0B-FEAC-16F2-FFC6-E30B813CF2B7}"/>
          </ac:inkMkLst>
        </pc:inkChg>
        <pc:inkChg chg="add del mod">
          <ac:chgData name="Maxbao" userId="60f87d71-f48e-426d-9a55-4766703778a1" providerId="ADAL" clId="{9B2444AB-8924-444D-8AA0-C3501E650ABD}" dt="2023-11-20T01:41:46.607" v="6"/>
          <ac:inkMkLst>
            <pc:docMk/>
            <pc:sldMk cId="319820274" sldId="659"/>
            <ac:inkMk id="10" creationId="{6A51BD55-8047-87F8-15CD-4D50F0BF0385}"/>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1AA8A-0802-41E8-A06D-C47E41FD92BB}" type="datetimeFigureOut">
              <a:rPr lang="zh-CN" altLang="en-US" smtClean="0"/>
              <a:t>2023/12/14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14FA3-2960-41C9-999C-19502E9EBC7C}" type="slidenum">
              <a:rPr lang="zh-CN" altLang="en-US" smtClean="0"/>
              <a:t>‹#›</a:t>
            </a:fld>
            <a:endParaRPr lang="zh-CN" altLang="en-US"/>
          </a:p>
        </p:txBody>
      </p:sp>
    </p:spTree>
    <p:extLst>
      <p:ext uri="{BB962C8B-B14F-4D97-AF65-F5344CB8AC3E}">
        <p14:creationId xmlns:p14="http://schemas.microsoft.com/office/powerpoint/2010/main" val="4221916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8%BE%93%E5%85%A5?fromModule=lemma_inlink"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baike.baidu.com/item/%E7%B3%BB%E7%BB%9F%E6%80%BB%E7%BA%BF?fromModule=lemma_inlink" TargetMode="External"/><Relationship Id="rId4" Type="http://schemas.openxmlformats.org/officeDocument/2006/relationships/hyperlink" Target="https://baike.baidu.com/item/%E6%97%B6%E9%92%9F%E4%BF%A1%E5%8F%B7?fromModule=lemma_inlin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在我们研究的计算机系统模型中，存储器是一个线性的字节数组，而</a:t>
            </a:r>
            <a:r>
              <a:rPr lang="en-US" altLang="zh-CN" dirty="0"/>
              <a:t>CPU</a:t>
            </a:r>
            <a:r>
              <a:rPr lang="zh-CN" altLang="en-US" dirty="0"/>
              <a:t>可以在一个常数的时间内访问存储器位置，但这与现代计算机存储系统是不同的。</a:t>
            </a:r>
          </a:p>
        </p:txBody>
      </p:sp>
      <p:sp>
        <p:nvSpPr>
          <p:cNvPr id="4" name="灯片编号占位符 3"/>
          <p:cNvSpPr>
            <a:spLocks noGrp="1"/>
          </p:cNvSpPr>
          <p:nvPr>
            <p:ph type="sldNum" sz="quarter" idx="5"/>
          </p:nvPr>
        </p:nvSpPr>
        <p:spPr/>
        <p:txBody>
          <a:bodyPr/>
          <a:lstStyle/>
          <a:p>
            <a:fld id="{FA314FA3-2960-41C9-999C-19502E9EBC7C}" type="slidenum">
              <a:rPr lang="zh-CN" altLang="en-US" smtClean="0"/>
              <a:t>2</a:t>
            </a:fld>
            <a:endParaRPr lang="zh-CN" altLang="en-US"/>
          </a:p>
        </p:txBody>
      </p:sp>
    </p:spTree>
    <p:extLst>
      <p:ext uri="{BB962C8B-B14F-4D97-AF65-F5344CB8AC3E}">
        <p14:creationId xmlns:p14="http://schemas.microsoft.com/office/powerpoint/2010/main" val="2668848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因此现代计算机频繁使用基于</a:t>
            </a:r>
            <a:r>
              <a:rPr lang="en-US" altLang="zh-CN" dirty="0"/>
              <a:t>SDRM</a:t>
            </a:r>
            <a:r>
              <a:rPr lang="zh-CN" altLang="en-US" dirty="0"/>
              <a:t>的高速缓存，来弥补主存和</a:t>
            </a:r>
            <a:r>
              <a:rPr lang="en-US" altLang="zh-CN" dirty="0"/>
              <a:t>CPU</a:t>
            </a:r>
            <a:r>
              <a:rPr lang="zh-CN" altLang="en-US" dirty="0"/>
              <a:t>之间的速度差异，这种方法能奏效的原因是因为程序局部性的存在。</a:t>
            </a:r>
          </a:p>
        </p:txBody>
      </p:sp>
      <p:sp>
        <p:nvSpPr>
          <p:cNvPr id="4" name="灯片编号占位符 3"/>
          <p:cNvSpPr>
            <a:spLocks noGrp="1"/>
          </p:cNvSpPr>
          <p:nvPr>
            <p:ph type="sldNum" sz="quarter" idx="5"/>
          </p:nvPr>
        </p:nvSpPr>
        <p:spPr/>
        <p:txBody>
          <a:bodyPr/>
          <a:lstStyle/>
          <a:p>
            <a:fld id="{FA314FA3-2960-41C9-999C-19502E9EBC7C}" type="slidenum">
              <a:rPr lang="zh-CN" altLang="en-US" smtClean="0"/>
              <a:t>13</a:t>
            </a:fld>
            <a:endParaRPr lang="zh-CN" altLang="en-US"/>
          </a:p>
        </p:txBody>
      </p:sp>
    </p:spTree>
    <p:extLst>
      <p:ext uri="{BB962C8B-B14F-4D97-AF65-F5344CB8AC3E}">
        <p14:creationId xmlns:p14="http://schemas.microsoft.com/office/powerpoint/2010/main" val="3841198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14</a:t>
            </a:fld>
            <a:endParaRPr lang="zh-CN" altLang="en-US"/>
          </a:p>
        </p:txBody>
      </p:sp>
    </p:spTree>
    <p:extLst>
      <p:ext uri="{BB962C8B-B14F-4D97-AF65-F5344CB8AC3E}">
        <p14:creationId xmlns:p14="http://schemas.microsoft.com/office/powerpoint/2010/main" val="3166139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a:t>
            </a:r>
            <a:r>
              <a:rPr lang="en-US" altLang="zh-CN" dirty="0" err="1"/>
              <a:t>i</a:t>
            </a:r>
            <a:r>
              <a:rPr lang="zh-CN" altLang="en-US" dirty="0"/>
              <a:t>和</a:t>
            </a:r>
            <a:r>
              <a:rPr lang="en-US" altLang="zh-CN" dirty="0"/>
              <a:t>k</a:t>
            </a:r>
            <a:r>
              <a:rPr lang="zh-CN" altLang="en-US" dirty="0"/>
              <a:t>都是按照行优先原则访问，只有对于</a:t>
            </a:r>
            <a:r>
              <a:rPr lang="en-US" altLang="zh-CN" dirty="0"/>
              <a:t>j</a:t>
            </a:r>
            <a:r>
              <a:rPr lang="zh-CN" altLang="en-US" dirty="0"/>
              <a:t>是按照列方向访问，可以调整</a:t>
            </a:r>
            <a:r>
              <a:rPr lang="en-US" altLang="zh-CN" dirty="0"/>
              <a:t>j</a:t>
            </a:r>
            <a:r>
              <a:rPr lang="zh-CN" altLang="en-US" dirty="0"/>
              <a:t>到内层循环，就可以实现对于</a:t>
            </a:r>
            <a:r>
              <a:rPr lang="en-US" altLang="zh-CN" dirty="0"/>
              <a:t>j</a:t>
            </a:r>
            <a:r>
              <a:rPr lang="zh-CN" altLang="en-US" dirty="0"/>
              <a:t>的行访问</a:t>
            </a:r>
            <a:endParaRPr lang="en-US" altLang="zh-CN" dirty="0"/>
          </a:p>
          <a:p>
            <a:r>
              <a:rPr lang="zh-CN" altLang="en-US" dirty="0"/>
              <a:t>存储顺序：</a:t>
            </a:r>
            <a:r>
              <a:rPr lang="en-US" altLang="zh-CN" dirty="0"/>
              <a:t>a111 a112 a121 a122 a131 a132 a211 a212 a221 a222  a231 a232 a241 a242</a:t>
            </a:r>
          </a:p>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17</a:t>
            </a:fld>
            <a:endParaRPr lang="zh-CN" altLang="en-US"/>
          </a:p>
        </p:txBody>
      </p:sp>
    </p:spTree>
    <p:extLst>
      <p:ext uri="{BB962C8B-B14F-4D97-AF65-F5344CB8AC3E}">
        <p14:creationId xmlns:p14="http://schemas.microsoft.com/office/powerpoint/2010/main" val="2664903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19</a:t>
            </a:fld>
            <a:endParaRPr lang="zh-CN" altLang="en-US"/>
          </a:p>
        </p:txBody>
      </p:sp>
    </p:spTree>
    <p:extLst>
      <p:ext uri="{BB962C8B-B14F-4D97-AF65-F5344CB8AC3E}">
        <p14:creationId xmlns:p14="http://schemas.microsoft.com/office/powerpoint/2010/main" val="1663387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D155C9-4296-4E6A-982E-851185E9A408}"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D155C9-4296-4E6A-982E-851185E9A408}"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D155C9-4296-4E6A-982E-851185E9A408}" type="slidenum">
              <a:rPr lang="zh-CN" altLang="en-US" smtClean="0"/>
              <a:t>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D155C9-4296-4E6A-982E-851185E9A408}" type="slidenum">
              <a:rPr lang="zh-CN" altLang="en-US" smtClean="0"/>
              <a:t>27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71</a:t>
            </a:fld>
            <a:endParaRPr lang="zh-CN" altLang="en-US"/>
          </a:p>
        </p:txBody>
      </p:sp>
    </p:spTree>
    <p:extLst>
      <p:ext uri="{BB962C8B-B14F-4D97-AF65-F5344CB8AC3E}">
        <p14:creationId xmlns:p14="http://schemas.microsoft.com/office/powerpoint/2010/main" val="231486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76</a:t>
            </a:fld>
            <a:endParaRPr lang="zh-CN" altLang="en-US"/>
          </a:p>
        </p:txBody>
      </p:sp>
    </p:spTree>
    <p:extLst>
      <p:ext uri="{BB962C8B-B14F-4D97-AF65-F5344CB8AC3E}">
        <p14:creationId xmlns:p14="http://schemas.microsoft.com/office/powerpoint/2010/main" val="2507797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3</a:t>
            </a:fld>
            <a:endParaRPr lang="zh-CN" altLang="en-US"/>
          </a:p>
        </p:txBody>
      </p:sp>
    </p:spTree>
    <p:extLst>
      <p:ext uri="{BB962C8B-B14F-4D97-AF65-F5344CB8AC3E}">
        <p14:creationId xmlns:p14="http://schemas.microsoft.com/office/powerpoint/2010/main" val="133176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81</a:t>
            </a:fld>
            <a:endParaRPr lang="zh-CN" altLang="en-US"/>
          </a:p>
        </p:txBody>
      </p:sp>
    </p:spTree>
    <p:extLst>
      <p:ext uri="{BB962C8B-B14F-4D97-AF65-F5344CB8AC3E}">
        <p14:creationId xmlns:p14="http://schemas.microsoft.com/office/powerpoint/2010/main" val="1854364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92</a:t>
            </a:fld>
            <a:endParaRPr lang="zh-CN" altLang="en-US"/>
          </a:p>
        </p:txBody>
      </p:sp>
    </p:spTree>
    <p:extLst>
      <p:ext uri="{BB962C8B-B14F-4D97-AF65-F5344CB8AC3E}">
        <p14:creationId xmlns:p14="http://schemas.microsoft.com/office/powerpoint/2010/main" val="3105841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94</a:t>
            </a:fld>
            <a:endParaRPr lang="zh-CN" altLang="en-US"/>
          </a:p>
        </p:txBody>
      </p:sp>
    </p:spTree>
    <p:extLst>
      <p:ext uri="{BB962C8B-B14F-4D97-AF65-F5344CB8AC3E}">
        <p14:creationId xmlns:p14="http://schemas.microsoft.com/office/powerpoint/2010/main" val="142574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97</a:t>
            </a:fld>
            <a:endParaRPr lang="zh-CN" altLang="en-US"/>
          </a:p>
        </p:txBody>
      </p:sp>
    </p:spTree>
    <p:extLst>
      <p:ext uri="{BB962C8B-B14F-4D97-AF65-F5344CB8AC3E}">
        <p14:creationId xmlns:p14="http://schemas.microsoft.com/office/powerpoint/2010/main" val="3165360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D155C9-4296-4E6A-982E-851185E9A408}" type="slidenum">
              <a:rPr lang="zh-CN" altLang="en-US" smtClean="0">
                <a:solidFill>
                  <a:prstClr val="black"/>
                </a:solidFill>
              </a:rPr>
              <a:t>113</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4</a:t>
            </a:fld>
            <a:endParaRPr lang="zh-CN" altLang="en-US"/>
          </a:p>
        </p:txBody>
      </p:sp>
    </p:spTree>
    <p:extLst>
      <p:ext uri="{BB962C8B-B14F-4D97-AF65-F5344CB8AC3E}">
        <p14:creationId xmlns:p14="http://schemas.microsoft.com/office/powerpoint/2010/main" val="267147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通常的</a:t>
            </a:r>
            <a:r>
              <a:rPr lang="en-US" altLang="zh-CN" dirty="0"/>
              <a:t>DRAM</a:t>
            </a:r>
            <a:r>
              <a:rPr lang="zh-CN" altLang="en-US" dirty="0"/>
              <a:t>是异步方式，</a:t>
            </a:r>
            <a:r>
              <a:rPr lang="zh-CN" altLang="en-US" b="0" i="0" dirty="0">
                <a:solidFill>
                  <a:srgbClr val="333333"/>
                </a:solidFill>
                <a:effectLst/>
                <a:latin typeface="Helvetica Neue"/>
              </a:rPr>
              <a:t>以随时响应控制输入的变化，</a:t>
            </a:r>
            <a:r>
              <a:rPr lang="en-US" altLang="zh-CN" b="0" i="0" dirty="0">
                <a:solidFill>
                  <a:srgbClr val="333333"/>
                </a:solidFill>
                <a:effectLst/>
                <a:latin typeface="Helvetica Neue"/>
              </a:rPr>
              <a:t>SDRAM</a:t>
            </a:r>
            <a:r>
              <a:rPr lang="zh-CN" altLang="en-US" b="0" i="0" dirty="0">
                <a:solidFill>
                  <a:srgbClr val="333333"/>
                </a:solidFill>
                <a:effectLst/>
                <a:latin typeface="Helvetica Neue"/>
              </a:rPr>
              <a:t>有一个同步接口，在响应控制</a:t>
            </a:r>
            <a:r>
              <a:rPr lang="zh-CN" altLang="en-US" sz="1200" b="0" i="0" kern="1200" dirty="0">
                <a:solidFill>
                  <a:srgbClr val="333333"/>
                </a:solidFill>
                <a:effectLst/>
                <a:latin typeface="Helvetica Neue"/>
                <a:ea typeface="+mn-ea"/>
                <a:cs typeface="+mn-cs"/>
                <a:hlinkClick r:id="rId3">
                  <a:extLst>
                    <a:ext uri="{A12FA001-AC4F-418D-AE19-62706E023703}">
                      <ahyp:hlinkClr xmlns:ahyp="http://schemas.microsoft.com/office/drawing/2018/hyperlinkcolor" val="tx"/>
                    </a:ext>
                  </a:extLst>
                </a:hlinkClick>
              </a:rPr>
              <a:t>输入</a:t>
            </a:r>
            <a:r>
              <a:rPr lang="zh-CN" altLang="en-US" sz="1200" b="0" i="0" kern="1200" dirty="0">
                <a:solidFill>
                  <a:srgbClr val="333333"/>
                </a:solidFill>
                <a:effectLst/>
                <a:latin typeface="Helvetica Neue"/>
                <a:ea typeface="+mn-ea"/>
                <a:cs typeface="+mn-cs"/>
              </a:rPr>
              <a:t>前会等待一个</a:t>
            </a:r>
            <a:r>
              <a:rPr lang="zh-CN" altLang="en-US" sz="1200" b="0" i="0" u="none" kern="1200" dirty="0">
                <a:solidFill>
                  <a:srgbClr val="333333"/>
                </a:solidFill>
                <a:effectLst/>
                <a:latin typeface="Helvetica Neue"/>
                <a:ea typeface="+mn-ea"/>
                <a:cs typeface="+mn-cs"/>
                <a:hlinkClick r:id="rId4">
                  <a:extLst>
                    <a:ext uri="{A12FA001-AC4F-418D-AE19-62706E023703}">
                      <ahyp:hlinkClr xmlns:ahyp="http://schemas.microsoft.com/office/drawing/2018/hyperlinkcolor" val="tx"/>
                    </a:ext>
                  </a:extLst>
                </a:hlinkClick>
              </a:rPr>
              <a:t>时钟信号</a:t>
            </a:r>
            <a:r>
              <a:rPr lang="zh-CN" altLang="en-US" sz="1200" b="0" i="0" kern="1200" dirty="0">
                <a:solidFill>
                  <a:srgbClr val="333333"/>
                </a:solidFill>
                <a:effectLst/>
                <a:latin typeface="Helvetica Neue"/>
                <a:ea typeface="+mn-ea"/>
                <a:cs typeface="+mn-cs"/>
              </a:rPr>
              <a:t>，这样就能和计算机的</a:t>
            </a:r>
            <a:r>
              <a:rPr lang="zh-CN" altLang="en-US" sz="1200" b="0" i="0" kern="1200" dirty="0">
                <a:solidFill>
                  <a:srgbClr val="333333"/>
                </a:solidFill>
                <a:effectLst/>
                <a:latin typeface="Helvetica Neue"/>
                <a:ea typeface="+mn-ea"/>
                <a:cs typeface="+mn-cs"/>
                <a:hlinkClick r:id="rId5">
                  <a:extLst>
                    <a:ext uri="{A12FA001-AC4F-418D-AE19-62706E023703}">
                      <ahyp:hlinkClr xmlns:ahyp="http://schemas.microsoft.com/office/drawing/2018/hyperlinkcolor" val="tx"/>
                    </a:ext>
                  </a:extLst>
                </a:hlinkClick>
              </a:rPr>
              <a:t>系统总线</a:t>
            </a:r>
            <a:r>
              <a:rPr lang="zh-CN" altLang="en-US" sz="1200" b="0" i="0" kern="1200" dirty="0">
                <a:solidFill>
                  <a:srgbClr val="333333"/>
                </a:solidFill>
                <a:effectLst/>
                <a:latin typeface="Helvetica Neue"/>
                <a:ea typeface="+mn-ea"/>
                <a:cs typeface="+mn-cs"/>
              </a:rPr>
              <a:t>同步，实现更为复杂的操作模式，更高的速率。</a:t>
            </a:r>
            <a:endParaRPr lang="en-US" altLang="zh-CN" sz="1200" b="0" i="0" kern="1200" dirty="0">
              <a:solidFill>
                <a:srgbClr val="333333"/>
              </a:solidFill>
              <a:effectLst/>
              <a:latin typeface="Helvetica Neue"/>
              <a:ea typeface="+mn-ea"/>
              <a:cs typeface="+mn-cs"/>
            </a:endParaRPr>
          </a:p>
          <a:p>
            <a:r>
              <a:rPr lang="en-US" altLang="zh-CN" b="0" i="0" dirty="0">
                <a:solidFill>
                  <a:srgbClr val="333333"/>
                </a:solidFill>
                <a:effectLst/>
                <a:latin typeface="Helvetica Neue"/>
              </a:rPr>
              <a:t>SDRAM</a:t>
            </a:r>
            <a:r>
              <a:rPr lang="zh-CN" altLang="en-US" b="0" i="0" dirty="0">
                <a:solidFill>
                  <a:srgbClr val="333333"/>
                </a:solidFill>
                <a:effectLst/>
                <a:latin typeface="Helvetica Neue"/>
              </a:rPr>
              <a:t>在一个时钟周期内只传输一次数据，它是在时钟上升期进行数据传输</a:t>
            </a:r>
            <a:r>
              <a:rPr lang="zh-CN" altLang="en-US" b="0" i="0">
                <a:solidFill>
                  <a:srgbClr val="333333"/>
                </a:solidFill>
                <a:effectLst/>
                <a:latin typeface="Helvetica Neue"/>
              </a:rPr>
              <a:t>；而</a:t>
            </a:r>
            <a:r>
              <a:rPr lang="en-US" altLang="zh-CN" b="0" i="0">
                <a:solidFill>
                  <a:srgbClr val="333333"/>
                </a:solidFill>
                <a:effectLst/>
                <a:latin typeface="Helvetica Neue"/>
              </a:rPr>
              <a:t>DDR</a:t>
            </a:r>
            <a:r>
              <a:rPr lang="zh-CN" altLang="en-US" b="0" i="0">
                <a:solidFill>
                  <a:srgbClr val="333333"/>
                </a:solidFill>
                <a:effectLst/>
                <a:latin typeface="Helvetica Neue"/>
              </a:rPr>
              <a:t>则是一个时钟周期内可传输两次数据，也就是在时钟的上升期和下降期各传输一次数据。</a:t>
            </a:r>
            <a:endParaRPr lang="en-US" altLang="zh-CN" b="0" i="0" dirty="0">
              <a:solidFill>
                <a:srgbClr val="333333"/>
              </a:solidFill>
              <a:effectLst/>
              <a:latin typeface="Helvetica Neue"/>
            </a:endParaRPr>
          </a:p>
          <a:p>
            <a:r>
              <a:rPr lang="en-US" altLang="zh-CN" sz="1200" b="0" i="0" kern="1200" dirty="0" err="1">
                <a:solidFill>
                  <a:srgbClr val="333333"/>
                </a:solidFill>
                <a:effectLst/>
                <a:latin typeface="Helvetica Neue"/>
                <a:ea typeface="+mn-ea"/>
                <a:cs typeface="+mn-cs"/>
              </a:rPr>
              <a:t>DDRn</a:t>
            </a:r>
            <a:r>
              <a:rPr lang="zh-CN" altLang="en-US" sz="1200" b="0" i="0" kern="1200" dirty="0">
                <a:solidFill>
                  <a:srgbClr val="333333"/>
                </a:solidFill>
                <a:effectLst/>
                <a:latin typeface="Helvetica Neue"/>
                <a:ea typeface="+mn-ea"/>
                <a:cs typeface="+mn-cs"/>
              </a:rPr>
              <a:t>，</a:t>
            </a:r>
            <a:r>
              <a:rPr lang="en-US" altLang="zh-CN" sz="1200" b="0" i="0" kern="1200" dirty="0">
                <a:solidFill>
                  <a:srgbClr val="333333"/>
                </a:solidFill>
                <a:effectLst/>
                <a:latin typeface="Helvetica Neue"/>
                <a:ea typeface="+mn-ea"/>
                <a:cs typeface="+mn-cs"/>
              </a:rPr>
              <a:t>n</a:t>
            </a:r>
            <a:r>
              <a:rPr lang="zh-CN" altLang="en-US" sz="1200" b="0" i="0" kern="1200" dirty="0">
                <a:solidFill>
                  <a:srgbClr val="333333"/>
                </a:solidFill>
                <a:effectLst/>
                <a:latin typeface="Helvetica Neue"/>
                <a:ea typeface="+mn-ea"/>
                <a:cs typeface="+mn-cs"/>
              </a:rPr>
              <a:t>在于预取缓冲的大小不同。</a:t>
            </a:r>
            <a:r>
              <a:rPr lang="en-US" altLang="zh-CN" sz="1200" b="0" i="0" kern="1200" dirty="0">
                <a:solidFill>
                  <a:srgbClr val="333333"/>
                </a:solidFill>
                <a:effectLst/>
                <a:latin typeface="Helvetica Neue"/>
                <a:ea typeface="+mn-ea"/>
                <a:cs typeface="+mn-cs"/>
              </a:rPr>
              <a:t>DDR</a:t>
            </a:r>
            <a:r>
              <a:rPr lang="zh-CN" altLang="en-US" sz="1200" b="0" i="0" kern="1200" dirty="0">
                <a:solidFill>
                  <a:srgbClr val="333333"/>
                </a:solidFill>
                <a:effectLst/>
                <a:latin typeface="Helvetica Neue"/>
                <a:ea typeface="+mn-ea"/>
                <a:cs typeface="+mn-cs"/>
              </a:rPr>
              <a:t>（</a:t>
            </a:r>
            <a:r>
              <a:rPr lang="en-US" altLang="zh-CN" sz="1200" b="0" i="0" kern="1200" dirty="0">
                <a:solidFill>
                  <a:srgbClr val="333333"/>
                </a:solidFill>
                <a:effectLst/>
                <a:latin typeface="Helvetica Neue"/>
                <a:ea typeface="+mn-ea"/>
                <a:cs typeface="+mn-cs"/>
              </a:rPr>
              <a:t>2</a:t>
            </a:r>
            <a:r>
              <a:rPr lang="zh-CN" altLang="en-US" sz="1200" b="0" i="0" kern="1200" dirty="0">
                <a:solidFill>
                  <a:srgbClr val="333333"/>
                </a:solidFill>
                <a:effectLst/>
                <a:latin typeface="Helvetica Neue"/>
                <a:ea typeface="+mn-ea"/>
                <a:cs typeface="+mn-cs"/>
              </a:rPr>
              <a:t>位预取），</a:t>
            </a:r>
            <a:r>
              <a:rPr lang="en-US" altLang="zh-CN" sz="1200" b="0" i="0" kern="1200" dirty="0">
                <a:solidFill>
                  <a:srgbClr val="333333"/>
                </a:solidFill>
                <a:effectLst/>
                <a:latin typeface="Helvetica Neue"/>
                <a:ea typeface="+mn-ea"/>
                <a:cs typeface="+mn-cs"/>
              </a:rPr>
              <a:t>DDR2</a:t>
            </a:r>
            <a:r>
              <a:rPr lang="zh-CN" altLang="en-US" sz="1200" b="0" i="0" kern="1200" dirty="0">
                <a:solidFill>
                  <a:srgbClr val="333333"/>
                </a:solidFill>
                <a:effectLst/>
                <a:latin typeface="Helvetica Neue"/>
                <a:ea typeface="+mn-ea"/>
                <a:cs typeface="+mn-cs"/>
              </a:rPr>
              <a:t>（</a:t>
            </a:r>
            <a:r>
              <a:rPr lang="en-US" altLang="zh-CN" sz="1200" b="0" i="0" kern="1200" dirty="0">
                <a:solidFill>
                  <a:srgbClr val="333333"/>
                </a:solidFill>
                <a:effectLst/>
                <a:latin typeface="Helvetica Neue"/>
                <a:ea typeface="+mn-ea"/>
                <a:cs typeface="+mn-cs"/>
              </a:rPr>
              <a:t>4</a:t>
            </a:r>
            <a:r>
              <a:rPr lang="zh-CN" altLang="en-US" sz="1200" b="0" i="0" kern="1200" dirty="0">
                <a:solidFill>
                  <a:srgbClr val="333333"/>
                </a:solidFill>
                <a:effectLst/>
                <a:latin typeface="Helvetica Neue"/>
                <a:ea typeface="+mn-ea"/>
                <a:cs typeface="+mn-cs"/>
              </a:rPr>
              <a:t>位预取），</a:t>
            </a:r>
            <a:r>
              <a:rPr lang="en-US" altLang="zh-CN" sz="1200" b="0" i="0" kern="1200" dirty="0">
                <a:solidFill>
                  <a:srgbClr val="333333"/>
                </a:solidFill>
                <a:effectLst/>
                <a:latin typeface="Helvetica Neue"/>
                <a:ea typeface="+mn-ea"/>
                <a:cs typeface="+mn-cs"/>
              </a:rPr>
              <a:t>DDR3</a:t>
            </a:r>
            <a:r>
              <a:rPr lang="zh-CN" altLang="en-US" sz="1200" b="0" i="0" kern="1200" dirty="0">
                <a:solidFill>
                  <a:srgbClr val="333333"/>
                </a:solidFill>
                <a:effectLst/>
                <a:latin typeface="Helvetica Neue"/>
                <a:ea typeface="+mn-ea"/>
                <a:cs typeface="+mn-cs"/>
              </a:rPr>
              <a:t>（</a:t>
            </a:r>
            <a:r>
              <a:rPr lang="en-US" altLang="zh-CN" sz="1200" b="0" i="0" kern="1200" dirty="0">
                <a:solidFill>
                  <a:srgbClr val="333333"/>
                </a:solidFill>
                <a:effectLst/>
                <a:latin typeface="Helvetica Neue"/>
                <a:ea typeface="+mn-ea"/>
                <a:cs typeface="+mn-cs"/>
              </a:rPr>
              <a:t>8</a:t>
            </a:r>
            <a:r>
              <a:rPr lang="zh-CN" altLang="en-US" sz="1200" b="0" i="0" kern="1200" dirty="0">
                <a:solidFill>
                  <a:srgbClr val="333333"/>
                </a:solidFill>
                <a:effectLst/>
                <a:latin typeface="Helvetica Neue"/>
                <a:ea typeface="+mn-ea"/>
                <a:cs typeface="+mn-cs"/>
              </a:rPr>
              <a:t>位预取），</a:t>
            </a:r>
            <a:r>
              <a:rPr lang="en-US" altLang="zh-CN" sz="1200" b="0" i="0" kern="1200" dirty="0">
                <a:solidFill>
                  <a:srgbClr val="333333"/>
                </a:solidFill>
                <a:effectLst/>
                <a:latin typeface="Helvetica Neue"/>
                <a:ea typeface="+mn-ea"/>
                <a:cs typeface="+mn-cs"/>
              </a:rPr>
              <a:t>DDR4</a:t>
            </a:r>
            <a:r>
              <a:rPr lang="zh-CN" altLang="en-US" sz="1200" b="0" i="0" kern="1200" dirty="0">
                <a:solidFill>
                  <a:srgbClr val="333333"/>
                </a:solidFill>
                <a:effectLst/>
                <a:latin typeface="Helvetica Neue"/>
                <a:ea typeface="+mn-ea"/>
                <a:cs typeface="+mn-cs"/>
              </a:rPr>
              <a:t>（</a:t>
            </a:r>
            <a:r>
              <a:rPr lang="en-US" altLang="zh-CN" sz="1200" b="0" i="0" kern="1200" dirty="0">
                <a:solidFill>
                  <a:srgbClr val="333333"/>
                </a:solidFill>
                <a:effectLst/>
                <a:latin typeface="Helvetica Neue"/>
                <a:ea typeface="+mn-ea"/>
                <a:cs typeface="+mn-cs"/>
              </a:rPr>
              <a:t>8</a:t>
            </a:r>
            <a:r>
              <a:rPr lang="zh-CN" altLang="en-US" sz="1200" b="0" i="0" kern="1200" dirty="0">
                <a:solidFill>
                  <a:srgbClr val="333333"/>
                </a:solidFill>
                <a:effectLst/>
                <a:latin typeface="Helvetica Neue"/>
                <a:ea typeface="+mn-ea"/>
                <a:cs typeface="+mn-cs"/>
              </a:rPr>
              <a:t>位预取，</a:t>
            </a:r>
            <a:r>
              <a:rPr lang="zh-CN" altLang="en-US" b="0" i="0" dirty="0">
                <a:solidFill>
                  <a:srgbClr val="333333"/>
                </a:solidFill>
                <a:effectLst/>
                <a:latin typeface="Microsoft yahei" panose="020B0503020204020204" pitchFamily="34" charset="-122"/>
                <a:ea typeface="Microsoft yahei" panose="020B0503020204020204" pitchFamily="34" charset="-122"/>
              </a:rPr>
              <a:t>通过每秒发送更多的读</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写命令来实现更高的带宽</a:t>
            </a:r>
            <a:r>
              <a:rPr lang="zh-CN" altLang="en-US" sz="1200" b="0" i="0" kern="1200" dirty="0">
                <a:solidFill>
                  <a:srgbClr val="333333"/>
                </a:solidFill>
                <a:effectLst/>
                <a:latin typeface="Helvetica Neue"/>
                <a:ea typeface="+mn-ea"/>
                <a:cs typeface="+mn-cs"/>
              </a:rPr>
              <a:t>），</a:t>
            </a:r>
            <a:r>
              <a:rPr lang="en-US" altLang="zh-CN" sz="1200" b="0" i="0" kern="1200" dirty="0">
                <a:solidFill>
                  <a:srgbClr val="333333"/>
                </a:solidFill>
                <a:effectLst/>
                <a:latin typeface="Helvetica Neue"/>
                <a:ea typeface="+mn-ea"/>
                <a:cs typeface="+mn-cs"/>
              </a:rPr>
              <a:t>DDR5</a:t>
            </a:r>
            <a:r>
              <a:rPr lang="zh-CN" altLang="en-US" sz="1200" b="0" i="0" kern="1200" dirty="0">
                <a:solidFill>
                  <a:srgbClr val="333333"/>
                </a:solidFill>
                <a:effectLst/>
                <a:latin typeface="Helvetica Neue"/>
                <a:ea typeface="+mn-ea"/>
                <a:cs typeface="+mn-cs"/>
              </a:rPr>
              <a:t>（</a:t>
            </a:r>
            <a:r>
              <a:rPr lang="en-US" altLang="zh-CN" sz="1200" b="0" i="0" kern="1200" dirty="0">
                <a:solidFill>
                  <a:srgbClr val="333333"/>
                </a:solidFill>
                <a:effectLst/>
                <a:latin typeface="Helvetica Neue"/>
                <a:ea typeface="+mn-ea"/>
                <a:cs typeface="+mn-cs"/>
              </a:rPr>
              <a:t>16</a:t>
            </a:r>
            <a:r>
              <a:rPr lang="zh-CN" altLang="en-US" sz="1200" b="0" i="0" kern="1200" dirty="0">
                <a:solidFill>
                  <a:srgbClr val="333333"/>
                </a:solidFill>
                <a:effectLst/>
                <a:latin typeface="Helvetica Neue"/>
                <a:ea typeface="+mn-ea"/>
                <a:cs typeface="+mn-cs"/>
              </a:rPr>
              <a:t>位预取）</a:t>
            </a:r>
            <a:endParaRPr lang="en-US" altLang="zh-CN" sz="1200" b="0" i="0" kern="1200" dirty="0">
              <a:solidFill>
                <a:srgbClr val="333333"/>
              </a:solidFill>
              <a:effectLst/>
              <a:latin typeface="Helvetica Neue"/>
              <a:ea typeface="+mn-ea"/>
              <a:cs typeface="+mn-cs"/>
            </a:endParaRPr>
          </a:p>
          <a:p>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驱动未来存储器的关键特性是存储器密度、速度、更低的工作电压和更快的访问速度。</a:t>
            </a:r>
            <a:endParaRPr lang="en-US" altLang="zh-CN" sz="1200" b="0" i="0" kern="1200" dirty="0">
              <a:solidFill>
                <a:srgbClr val="333333"/>
              </a:solidFill>
              <a:effectLst/>
              <a:latin typeface="Helvetica Neue"/>
              <a:ea typeface="+mn-ea"/>
              <a:cs typeface="+mn-cs"/>
            </a:endParaRPr>
          </a:p>
        </p:txBody>
      </p:sp>
      <p:sp>
        <p:nvSpPr>
          <p:cNvPr id="4" name="灯片编号占位符 3"/>
          <p:cNvSpPr>
            <a:spLocks noGrp="1"/>
          </p:cNvSpPr>
          <p:nvPr>
            <p:ph type="sldNum" sz="quarter" idx="5"/>
          </p:nvPr>
        </p:nvSpPr>
        <p:spPr/>
        <p:txBody>
          <a:bodyPr/>
          <a:lstStyle/>
          <a:p>
            <a:fld id="{FA314FA3-2960-41C9-999C-19502E9EBC7C}" type="slidenum">
              <a:rPr lang="zh-CN" altLang="en-US" smtClean="0"/>
              <a:t>6</a:t>
            </a:fld>
            <a:endParaRPr lang="zh-CN" altLang="en-US"/>
          </a:p>
        </p:txBody>
      </p:sp>
    </p:spTree>
    <p:extLst>
      <p:ext uri="{BB962C8B-B14F-4D97-AF65-F5344CB8AC3E}">
        <p14:creationId xmlns:p14="http://schemas.microsoft.com/office/powerpoint/2010/main" val="816058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图中一个内存模块由</a:t>
            </a:r>
            <a:r>
              <a:rPr lang="en-US" altLang="zh-CN" dirty="0"/>
              <a:t>8</a:t>
            </a:r>
            <a:r>
              <a:rPr lang="zh-CN" altLang="en-US" dirty="0"/>
              <a:t>个</a:t>
            </a:r>
            <a:r>
              <a:rPr lang="en-US" altLang="zh-CN" dirty="0"/>
              <a:t>64bit</a:t>
            </a:r>
            <a:r>
              <a:rPr lang="zh-CN" altLang="en-US" dirty="0"/>
              <a:t>的</a:t>
            </a:r>
            <a:r>
              <a:rPr lang="en-US" altLang="zh-CN" dirty="0"/>
              <a:t>8M×8</a:t>
            </a:r>
            <a:r>
              <a:rPr lang="zh-CN" altLang="en-US" dirty="0"/>
              <a:t>的</a:t>
            </a:r>
            <a:r>
              <a:rPr lang="en-US" altLang="zh-CN" dirty="0"/>
              <a:t>Dram</a:t>
            </a:r>
            <a:r>
              <a:rPr lang="zh-CN" altLang="en-US" dirty="0"/>
              <a:t>构成，每个超单元（相当于位串的升级）存储主存的一个字节，地址为（</a:t>
            </a:r>
            <a:r>
              <a:rPr lang="en-US" altLang="zh-CN" dirty="0" err="1"/>
              <a:t>i,j</a:t>
            </a:r>
            <a:r>
              <a:rPr lang="zh-CN" altLang="en-US" dirty="0"/>
              <a:t>）的</a:t>
            </a:r>
            <a:r>
              <a:rPr lang="en-US" altLang="zh-CN" dirty="0"/>
              <a:t>8</a:t>
            </a:r>
            <a:r>
              <a:rPr lang="zh-CN" altLang="en-US" dirty="0"/>
              <a:t>个超单元构成字节地址</a:t>
            </a:r>
            <a:r>
              <a:rPr lang="en-US" altLang="zh-CN" dirty="0"/>
              <a:t>A</a:t>
            </a:r>
            <a:r>
              <a:rPr lang="zh-CN" altLang="en-US" dirty="0"/>
              <a:t>的</a:t>
            </a:r>
            <a:r>
              <a:rPr lang="en-US" altLang="zh-CN" dirty="0"/>
              <a:t>64</a:t>
            </a:r>
            <a:r>
              <a:rPr lang="zh-CN" altLang="en-US" dirty="0"/>
              <a:t>位字。</a:t>
            </a:r>
            <a:endParaRPr lang="en-US" altLang="zh-CN" dirty="0"/>
          </a:p>
          <a:p>
            <a:r>
              <a:rPr lang="zh-CN" altLang="en-US" dirty="0"/>
              <a:t>读取</a:t>
            </a:r>
            <a:r>
              <a:rPr lang="en-US" altLang="zh-CN" dirty="0"/>
              <a:t>A</a:t>
            </a:r>
            <a:r>
              <a:rPr lang="zh-CN" altLang="en-US" dirty="0"/>
              <a:t>，需要将</a:t>
            </a:r>
            <a:r>
              <a:rPr lang="en-US" altLang="zh-CN" dirty="0"/>
              <a:t>A</a:t>
            </a:r>
            <a:r>
              <a:rPr lang="zh-CN" altLang="en-US" dirty="0"/>
              <a:t>翻译成（</a:t>
            </a:r>
            <a:r>
              <a:rPr lang="en-US" altLang="zh-CN" dirty="0" err="1"/>
              <a:t>i,j</a:t>
            </a:r>
            <a:r>
              <a:rPr lang="zh-CN" altLang="en-US" dirty="0"/>
              <a:t>）</a:t>
            </a:r>
            <a:r>
              <a:rPr lang="en-US" altLang="zh-CN" dirty="0"/>
              <a:t>,</a:t>
            </a:r>
            <a:r>
              <a:rPr lang="zh-CN" altLang="en-US" dirty="0"/>
              <a:t>再由内存模块将（</a:t>
            </a:r>
            <a:r>
              <a:rPr lang="en-US" altLang="zh-CN" dirty="0" err="1"/>
              <a:t>i,j</a:t>
            </a:r>
            <a:r>
              <a:rPr lang="zh-CN" altLang="en-US" dirty="0"/>
              <a:t>）广播给</a:t>
            </a:r>
            <a:r>
              <a:rPr lang="en-US" altLang="zh-CN" dirty="0"/>
              <a:t>DRAM</a:t>
            </a:r>
            <a:r>
              <a:rPr lang="zh-CN" altLang="en-US" dirty="0"/>
              <a:t>，然后</a:t>
            </a:r>
            <a:r>
              <a:rPr lang="en-US" altLang="zh-CN" dirty="0"/>
              <a:t>DRAM</a:t>
            </a:r>
            <a:r>
              <a:rPr lang="zh-CN" altLang="en-US" dirty="0"/>
              <a:t>输出内容。</a:t>
            </a:r>
          </a:p>
        </p:txBody>
      </p:sp>
      <p:sp>
        <p:nvSpPr>
          <p:cNvPr id="4" name="灯片编号占位符 3"/>
          <p:cNvSpPr>
            <a:spLocks noGrp="1"/>
          </p:cNvSpPr>
          <p:nvPr>
            <p:ph type="sldNum" sz="quarter" idx="5"/>
          </p:nvPr>
        </p:nvSpPr>
        <p:spPr/>
        <p:txBody>
          <a:bodyPr/>
          <a:lstStyle/>
          <a:p>
            <a:fld id="{FA314FA3-2960-41C9-999C-19502E9EBC7C}" type="slidenum">
              <a:rPr lang="zh-CN" altLang="en-US" smtClean="0"/>
              <a:t>7</a:t>
            </a:fld>
            <a:endParaRPr lang="zh-CN" altLang="en-US"/>
          </a:p>
        </p:txBody>
      </p:sp>
    </p:spTree>
    <p:extLst>
      <p:ext uri="{BB962C8B-B14F-4D97-AF65-F5344CB8AC3E}">
        <p14:creationId xmlns:p14="http://schemas.microsoft.com/office/powerpoint/2010/main" val="196119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9</a:t>
            </a:fld>
            <a:endParaRPr lang="zh-CN" altLang="en-US"/>
          </a:p>
        </p:txBody>
      </p:sp>
    </p:spTree>
    <p:extLst>
      <p:ext uri="{BB962C8B-B14F-4D97-AF65-F5344CB8AC3E}">
        <p14:creationId xmlns:p14="http://schemas.microsoft.com/office/powerpoint/2010/main" val="1536206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10</a:t>
            </a:fld>
            <a:endParaRPr lang="zh-CN" altLang="en-US"/>
          </a:p>
        </p:txBody>
      </p:sp>
    </p:spTree>
    <p:extLst>
      <p:ext uri="{BB962C8B-B14F-4D97-AF65-F5344CB8AC3E}">
        <p14:creationId xmlns:p14="http://schemas.microsoft.com/office/powerpoint/2010/main" val="1035232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A314FA3-2960-41C9-999C-19502E9EBC7C}" type="slidenum">
              <a:rPr lang="zh-CN" altLang="en-US" smtClean="0"/>
              <a:t>11</a:t>
            </a:fld>
            <a:endParaRPr lang="zh-CN" altLang="en-US"/>
          </a:p>
        </p:txBody>
      </p:sp>
    </p:spTree>
    <p:extLst>
      <p:ext uri="{BB962C8B-B14F-4D97-AF65-F5344CB8AC3E}">
        <p14:creationId xmlns:p14="http://schemas.microsoft.com/office/powerpoint/2010/main" val="301233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不同的存储技术访问时间差异较大，速度快的技术，每字节的成本较高，而且容量较小。</a:t>
            </a:r>
          </a:p>
        </p:txBody>
      </p:sp>
      <p:sp>
        <p:nvSpPr>
          <p:cNvPr id="4" name="灯片编号占位符 3"/>
          <p:cNvSpPr>
            <a:spLocks noGrp="1"/>
          </p:cNvSpPr>
          <p:nvPr>
            <p:ph type="sldNum" sz="quarter" idx="5"/>
          </p:nvPr>
        </p:nvSpPr>
        <p:spPr/>
        <p:txBody>
          <a:bodyPr/>
          <a:lstStyle/>
          <a:p>
            <a:fld id="{FA314FA3-2960-41C9-999C-19502E9EBC7C}" type="slidenum">
              <a:rPr lang="zh-CN" altLang="en-US" smtClean="0"/>
              <a:t>12</a:t>
            </a:fld>
            <a:endParaRPr lang="zh-CN" altLang="en-US"/>
          </a:p>
        </p:txBody>
      </p:sp>
    </p:spTree>
    <p:extLst>
      <p:ext uri="{BB962C8B-B14F-4D97-AF65-F5344CB8AC3E}">
        <p14:creationId xmlns:p14="http://schemas.microsoft.com/office/powerpoint/2010/main" val="2766640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6A6AFD6-2D25-4C52-92F2-DEEAF8EF9C3B}"/>
              </a:ext>
            </a:extLst>
          </p:cNvPr>
          <p:cNvPicPr>
            <a:picLocks noChangeAspect="1"/>
          </p:cNvPicPr>
          <p:nvPr userDrawn="1"/>
        </p:nvPicPr>
        <p:blipFill>
          <a:blip r:embed="rId2"/>
          <a:stretch>
            <a:fillRect/>
          </a:stretch>
        </p:blipFill>
        <p:spPr>
          <a:xfrm>
            <a:off x="0" y="0"/>
            <a:ext cx="9161253" cy="6858000"/>
          </a:xfrm>
          <a:prstGeom prst="rect">
            <a:avLst/>
          </a:prstGeom>
        </p:spPr>
      </p:pic>
      <p:sp>
        <p:nvSpPr>
          <p:cNvPr id="2" name="Title 1"/>
          <p:cNvSpPr>
            <a:spLocks noGrp="1"/>
          </p:cNvSpPr>
          <p:nvPr>
            <p:ph type="ctrTitle"/>
          </p:nvPr>
        </p:nvSpPr>
        <p:spPr>
          <a:xfrm>
            <a:off x="332117" y="2046287"/>
            <a:ext cx="7772400" cy="1006476"/>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90578" y="6431502"/>
            <a:ext cx="6858000" cy="426498"/>
          </a:xfrm>
        </p:spPr>
        <p:txBody>
          <a:bodyPr>
            <a:normAutofit/>
          </a:bodyPr>
          <a:lstStyle>
            <a:lvl1pPr marL="0" indent="0" algn="l">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E2EE4EE-FED9-4233-A448-721679D6920E}" type="datetime1">
              <a:rPr lang="zh-CN" altLang="en-US" smtClean="0"/>
              <a:t>2023/12/14</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568508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0525F68-E1DB-4C20-9DEB-775435403720}" type="datetime1">
              <a:rPr lang="zh-CN" altLang="en-US" smtClean="0"/>
              <a:t>2023/12/14</a:t>
            </a:fld>
            <a:endParaRPr lang="zh-CN" altLang="en-US"/>
          </a:p>
        </p:txBody>
      </p:sp>
      <p:sp>
        <p:nvSpPr>
          <p:cNvPr id="6" name="Footer Placeholder 5"/>
          <p:cNvSpPr>
            <a:spLocks noGrp="1"/>
          </p:cNvSpPr>
          <p:nvPr>
            <p:ph type="ftr" sz="quarter" idx="11"/>
          </p:nvPr>
        </p:nvSpPr>
        <p:spPr/>
        <p:txBody>
          <a:bodyPr/>
          <a:lstStyle/>
          <a:p>
            <a:r>
              <a:rPr lang="zh-CN" altLang="en-US"/>
              <a:t>西北大学 软件学院 </a:t>
            </a:r>
          </a:p>
        </p:txBody>
      </p:sp>
      <p:sp>
        <p:nvSpPr>
          <p:cNvPr id="7" name="Slide Number Placeholder 6"/>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1890930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BFD9262-5AED-474E-927A-404936CEA4DB}" type="datetime1">
              <a:rPr lang="zh-CN" altLang="en-US" smtClean="0"/>
              <a:t>2023/12/14</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2355407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C86E082-6414-4A1B-BD4B-49FF5580141B}" type="datetime1">
              <a:rPr lang="zh-CN" altLang="en-US" smtClean="0"/>
              <a:t>2023/12/14</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31758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297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9EC77-94FF-41A2-801E-328CB69DE6CC}"/>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586572-8A15-48E0-996A-3BCEDEFC34D3}"/>
              </a:ext>
            </a:extLst>
          </p:cNvPr>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2D043D-3122-4EF5-8B47-DC22A6EDEA4B}"/>
              </a:ext>
            </a:extLst>
          </p:cNvPr>
          <p:cNvSpPr>
            <a:spLocks noGrp="1"/>
          </p:cNvSpPr>
          <p:nvPr>
            <p:ph type="dt" sz="half" idx="10"/>
          </p:nvPr>
        </p:nvSpPr>
        <p:spPr>
          <a:xfrm>
            <a:off x="628650" y="6356350"/>
            <a:ext cx="2057400" cy="365125"/>
          </a:xfrm>
          <a:prstGeom prst="rect">
            <a:avLst/>
          </a:prstGeom>
        </p:spPr>
        <p:txBody>
          <a:bodyPr/>
          <a:lstStyle/>
          <a:p>
            <a:fld id="{7C71E0EC-2246-42B1-9758-C8456F6345DC}"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5624F0DE-1D75-4D86-9793-324358BE1AA5}"/>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58DDF836-2643-4E7C-9FA1-F2326BE9A96E}"/>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671168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4B496-5769-4AB6-ACE2-5E90BB63395E}"/>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6290AEA-7415-4E04-9E7E-8B402EE6A5D2}"/>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F50A266-2216-4261-88A5-8F9FD2FADD39}"/>
              </a:ext>
            </a:extLst>
          </p:cNvPr>
          <p:cNvSpPr>
            <a:spLocks noGrp="1"/>
          </p:cNvSpPr>
          <p:nvPr>
            <p:ph type="dt" sz="half" idx="10"/>
          </p:nvPr>
        </p:nvSpPr>
        <p:spPr>
          <a:xfrm>
            <a:off x="628650" y="6356350"/>
            <a:ext cx="2057400" cy="365125"/>
          </a:xfrm>
          <a:prstGeom prst="rect">
            <a:avLst/>
          </a:prstGeom>
        </p:spPr>
        <p:txBody>
          <a:bodyPr/>
          <a:lstStyle/>
          <a:p>
            <a:fld id="{B54B75D3-52E3-41C0-9D37-3EC4A4F1D1AA}"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2914379D-A4AB-4760-9D2D-CD5BF83CFE55}"/>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F7F270E1-7172-4B0C-A67F-07951297E310}"/>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3726318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911B6-6F98-48A1-93F4-23591EB88071}"/>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8B221C-E067-42B3-8D30-C4DD60471CD5}"/>
              </a:ext>
            </a:extLst>
          </p:cNvPr>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C6E582D-5AD1-4B64-9046-39031AD53120}"/>
              </a:ext>
            </a:extLst>
          </p:cNvPr>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1437112-5C80-44B0-A97A-DA2BB3DC8AE0}"/>
              </a:ext>
            </a:extLst>
          </p:cNvPr>
          <p:cNvSpPr>
            <a:spLocks noGrp="1"/>
          </p:cNvSpPr>
          <p:nvPr>
            <p:ph type="dt" sz="half" idx="10"/>
          </p:nvPr>
        </p:nvSpPr>
        <p:spPr>
          <a:xfrm>
            <a:off x="628650" y="6356350"/>
            <a:ext cx="2057400" cy="365125"/>
          </a:xfrm>
          <a:prstGeom prst="rect">
            <a:avLst/>
          </a:prstGeom>
        </p:spPr>
        <p:txBody>
          <a:bodyPr/>
          <a:lstStyle/>
          <a:p>
            <a:fld id="{B40C85F9-BD21-4137-A678-2DC1F6282214}" type="datetime1">
              <a:rPr lang="zh-CN" altLang="en-US" smtClean="0"/>
              <a:t>2023/12/14</a:t>
            </a:fld>
            <a:endParaRPr lang="zh-CN" altLang="en-US"/>
          </a:p>
        </p:txBody>
      </p:sp>
      <p:sp>
        <p:nvSpPr>
          <p:cNvPr id="6" name="页脚占位符 5">
            <a:extLst>
              <a:ext uri="{FF2B5EF4-FFF2-40B4-BE49-F238E27FC236}">
                <a16:creationId xmlns:a16="http://schemas.microsoft.com/office/drawing/2014/main" id="{B42F3012-3726-410F-919C-EAC5751121B1}"/>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7" name="灯片编号占位符 6">
            <a:extLst>
              <a:ext uri="{FF2B5EF4-FFF2-40B4-BE49-F238E27FC236}">
                <a16:creationId xmlns:a16="http://schemas.microsoft.com/office/drawing/2014/main" id="{0554D6D8-ED3E-4709-8BD1-8125A1192B3E}"/>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1191499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56538-B552-401D-AD99-6D378EC6AA55}"/>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F35DDA-FF19-4931-82A5-7D6362CD5E3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0BDAE5-DF08-44E8-93E4-446B5BD40A03}"/>
              </a:ext>
            </a:extLst>
          </p:cNvPr>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10A60D-5770-4832-AB78-1DF620177EE1}"/>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4B39AA-BB4D-4983-9A5B-ABCFE7DAF7C1}"/>
              </a:ext>
            </a:extLst>
          </p:cNvPr>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B46E97E-480C-4646-9C2E-47F36C94D472}"/>
              </a:ext>
            </a:extLst>
          </p:cNvPr>
          <p:cNvSpPr>
            <a:spLocks noGrp="1"/>
          </p:cNvSpPr>
          <p:nvPr>
            <p:ph type="dt" sz="half" idx="10"/>
          </p:nvPr>
        </p:nvSpPr>
        <p:spPr>
          <a:xfrm>
            <a:off x="628650" y="6356350"/>
            <a:ext cx="2057400" cy="365125"/>
          </a:xfrm>
          <a:prstGeom prst="rect">
            <a:avLst/>
          </a:prstGeom>
        </p:spPr>
        <p:txBody>
          <a:bodyPr/>
          <a:lstStyle/>
          <a:p>
            <a:fld id="{FB355CBB-6DD0-4FFC-82D2-1FEBE5368252}" type="datetime1">
              <a:rPr lang="zh-CN" altLang="en-US" smtClean="0"/>
              <a:t>2023/12/14</a:t>
            </a:fld>
            <a:endParaRPr lang="zh-CN" altLang="en-US"/>
          </a:p>
        </p:txBody>
      </p:sp>
      <p:sp>
        <p:nvSpPr>
          <p:cNvPr id="8" name="页脚占位符 7">
            <a:extLst>
              <a:ext uri="{FF2B5EF4-FFF2-40B4-BE49-F238E27FC236}">
                <a16:creationId xmlns:a16="http://schemas.microsoft.com/office/drawing/2014/main" id="{FDDCF674-58C9-4A6E-9A8C-B2A769CF0810}"/>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9" name="灯片编号占位符 8">
            <a:extLst>
              <a:ext uri="{FF2B5EF4-FFF2-40B4-BE49-F238E27FC236}">
                <a16:creationId xmlns:a16="http://schemas.microsoft.com/office/drawing/2014/main" id="{4B4B5181-7F9D-4875-B61F-79C04C1AA026}"/>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3985066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8D3D3-265E-45C1-BF31-C8B6BA9DC8CC}"/>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D9177FA-5AA2-4E74-9DE5-3C71C7AEB017}"/>
              </a:ext>
            </a:extLst>
          </p:cNvPr>
          <p:cNvSpPr>
            <a:spLocks noGrp="1"/>
          </p:cNvSpPr>
          <p:nvPr>
            <p:ph type="dt" sz="half" idx="10"/>
          </p:nvPr>
        </p:nvSpPr>
        <p:spPr>
          <a:xfrm>
            <a:off x="628650" y="6356350"/>
            <a:ext cx="2057400" cy="365125"/>
          </a:xfrm>
          <a:prstGeom prst="rect">
            <a:avLst/>
          </a:prstGeom>
        </p:spPr>
        <p:txBody>
          <a:bodyPr/>
          <a:lstStyle/>
          <a:p>
            <a:fld id="{1263D489-2160-4F5C-B051-CCE0DA5FC9AE}" type="datetime1">
              <a:rPr lang="zh-CN" altLang="en-US" smtClean="0"/>
              <a:t>2023/12/14</a:t>
            </a:fld>
            <a:endParaRPr lang="zh-CN" altLang="en-US"/>
          </a:p>
        </p:txBody>
      </p:sp>
      <p:sp>
        <p:nvSpPr>
          <p:cNvPr id="4" name="页脚占位符 3">
            <a:extLst>
              <a:ext uri="{FF2B5EF4-FFF2-40B4-BE49-F238E27FC236}">
                <a16:creationId xmlns:a16="http://schemas.microsoft.com/office/drawing/2014/main" id="{BC8DFAF8-1462-45C4-96F4-39CCCA6DBEF1}"/>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5" name="灯片编号占位符 4">
            <a:extLst>
              <a:ext uri="{FF2B5EF4-FFF2-40B4-BE49-F238E27FC236}">
                <a16:creationId xmlns:a16="http://schemas.microsoft.com/office/drawing/2014/main" id="{F74995DB-B709-4803-B981-C4C5EDC9F76C}"/>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3407477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938E3C2-75BB-4428-9DC7-3C55A7B92CBD}"/>
              </a:ext>
            </a:extLst>
          </p:cNvPr>
          <p:cNvSpPr>
            <a:spLocks noGrp="1"/>
          </p:cNvSpPr>
          <p:nvPr>
            <p:ph type="dt" sz="half" idx="10"/>
          </p:nvPr>
        </p:nvSpPr>
        <p:spPr>
          <a:xfrm>
            <a:off x="628650" y="6356350"/>
            <a:ext cx="2057400" cy="365125"/>
          </a:xfrm>
          <a:prstGeom prst="rect">
            <a:avLst/>
          </a:prstGeom>
        </p:spPr>
        <p:txBody>
          <a:bodyPr/>
          <a:lstStyle/>
          <a:p>
            <a:fld id="{D2729257-4237-465E-AF65-CF1044FE0B3E}" type="datetime1">
              <a:rPr lang="zh-CN" altLang="en-US" smtClean="0"/>
              <a:t>2023/12/14</a:t>
            </a:fld>
            <a:endParaRPr lang="zh-CN" altLang="en-US"/>
          </a:p>
        </p:txBody>
      </p:sp>
      <p:sp>
        <p:nvSpPr>
          <p:cNvPr id="3" name="页脚占位符 2">
            <a:extLst>
              <a:ext uri="{FF2B5EF4-FFF2-40B4-BE49-F238E27FC236}">
                <a16:creationId xmlns:a16="http://schemas.microsoft.com/office/drawing/2014/main" id="{054BA480-FC01-45AA-8099-4E07E237A4EE}"/>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4" name="灯片编号占位符 3">
            <a:extLst>
              <a:ext uri="{FF2B5EF4-FFF2-40B4-BE49-F238E27FC236}">
                <a16:creationId xmlns:a16="http://schemas.microsoft.com/office/drawing/2014/main" id="{C1AAF786-9244-4C06-9329-C38E06758120}"/>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721570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隶书" panose="02010509060101010101" pitchFamily="49" charset="-122"/>
                <a:ea typeface="隶书" panose="02010509060101010101"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532327"/>
            <a:ext cx="7886700" cy="4351338"/>
          </a:xfrm>
        </p:spPr>
        <p:txBody>
          <a:bodyPr/>
          <a:lstStyle>
            <a:lvl1pPr>
              <a:defRPr b="1">
                <a:latin typeface="楷体" panose="02010609060101010101" pitchFamily="49" charset="-122"/>
                <a:ea typeface="楷体" panose="02010609060101010101" pitchFamily="49" charset="-122"/>
              </a:defRPr>
            </a:lvl1pPr>
            <a:lvl2pPr>
              <a:defRPr b="1">
                <a:latin typeface="楷体" panose="02010609060101010101" pitchFamily="49" charset="-122"/>
                <a:ea typeface="楷体" panose="02010609060101010101" pitchFamily="49" charset="-122"/>
              </a:defRPr>
            </a:lvl2pPr>
            <a:lvl3pPr>
              <a:defRPr b="1">
                <a:latin typeface="楷体" panose="02010609060101010101" pitchFamily="49" charset="-122"/>
                <a:ea typeface="楷体" panose="02010609060101010101" pitchFamily="49" charset="-122"/>
              </a:defRPr>
            </a:lvl3pPr>
            <a:lvl4pPr>
              <a:defRPr b="1">
                <a:latin typeface="楷体" panose="02010609060101010101" pitchFamily="49" charset="-122"/>
                <a:ea typeface="楷体" panose="02010609060101010101" pitchFamily="49" charset="-122"/>
              </a:defRPr>
            </a:lvl4pPr>
            <a:lvl5pPr>
              <a:defRPr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4235024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4DFAB-CC06-4880-A04B-795A1425A5BF}"/>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DA578FC-66BC-49AE-A361-8F2BDBD95CAD}"/>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D626730-EED1-4F98-AA33-842713B44C9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E57C951-1D0A-40E8-BC5C-C9DA511E75EA}"/>
              </a:ext>
            </a:extLst>
          </p:cNvPr>
          <p:cNvSpPr>
            <a:spLocks noGrp="1"/>
          </p:cNvSpPr>
          <p:nvPr>
            <p:ph type="dt" sz="half" idx="10"/>
          </p:nvPr>
        </p:nvSpPr>
        <p:spPr>
          <a:xfrm>
            <a:off x="628650" y="6356350"/>
            <a:ext cx="2057400" cy="365125"/>
          </a:xfrm>
          <a:prstGeom prst="rect">
            <a:avLst/>
          </a:prstGeom>
        </p:spPr>
        <p:txBody>
          <a:bodyPr/>
          <a:lstStyle/>
          <a:p>
            <a:fld id="{8642C52A-394F-4A35-8F65-84F8EDD9C02D}" type="datetime1">
              <a:rPr lang="zh-CN" altLang="en-US" smtClean="0"/>
              <a:t>2023/12/14</a:t>
            </a:fld>
            <a:endParaRPr lang="zh-CN" altLang="en-US"/>
          </a:p>
        </p:txBody>
      </p:sp>
      <p:sp>
        <p:nvSpPr>
          <p:cNvPr id="6" name="页脚占位符 5">
            <a:extLst>
              <a:ext uri="{FF2B5EF4-FFF2-40B4-BE49-F238E27FC236}">
                <a16:creationId xmlns:a16="http://schemas.microsoft.com/office/drawing/2014/main" id="{4EC1D707-5E17-4D2A-A62A-4FE28961455E}"/>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7" name="灯片编号占位符 6">
            <a:extLst>
              <a:ext uri="{FF2B5EF4-FFF2-40B4-BE49-F238E27FC236}">
                <a16:creationId xmlns:a16="http://schemas.microsoft.com/office/drawing/2014/main" id="{23E57A16-E251-4295-98C2-AAB862810920}"/>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1134397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5C05FA-6289-41CC-BB60-2FBFEB031E8F}"/>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58D211-1DBD-43A1-BE4E-31CB407ADD30}"/>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ACD7985-8A2B-4647-A104-7BD4D9E1D5C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E8C46AB-C8EB-451C-B2E2-734200DF7416}"/>
              </a:ext>
            </a:extLst>
          </p:cNvPr>
          <p:cNvSpPr>
            <a:spLocks noGrp="1"/>
          </p:cNvSpPr>
          <p:nvPr>
            <p:ph type="dt" sz="half" idx="10"/>
          </p:nvPr>
        </p:nvSpPr>
        <p:spPr>
          <a:xfrm>
            <a:off x="628650" y="6356350"/>
            <a:ext cx="2057400" cy="365125"/>
          </a:xfrm>
          <a:prstGeom prst="rect">
            <a:avLst/>
          </a:prstGeom>
        </p:spPr>
        <p:txBody>
          <a:bodyPr/>
          <a:lstStyle/>
          <a:p>
            <a:fld id="{8A64BB68-47FA-4FBB-BF59-890FE3661CC0}" type="datetime1">
              <a:rPr lang="zh-CN" altLang="en-US" smtClean="0"/>
              <a:t>2023/12/14</a:t>
            </a:fld>
            <a:endParaRPr lang="zh-CN" altLang="en-US"/>
          </a:p>
        </p:txBody>
      </p:sp>
      <p:sp>
        <p:nvSpPr>
          <p:cNvPr id="6" name="页脚占位符 5">
            <a:extLst>
              <a:ext uri="{FF2B5EF4-FFF2-40B4-BE49-F238E27FC236}">
                <a16:creationId xmlns:a16="http://schemas.microsoft.com/office/drawing/2014/main" id="{C6D6E26D-ED21-432D-864A-612DCBE5532F}"/>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7" name="灯片编号占位符 6">
            <a:extLst>
              <a:ext uri="{FF2B5EF4-FFF2-40B4-BE49-F238E27FC236}">
                <a16:creationId xmlns:a16="http://schemas.microsoft.com/office/drawing/2014/main" id="{B4384308-7611-4C53-BDC6-70637CBE6F7C}"/>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2850333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76ECF-745C-459B-AD0C-A173FF5B387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EA1DD81-7E6C-4A5D-A395-83A843F267EF}"/>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C64C4C-5CCD-41B8-850F-336A7168661E}"/>
              </a:ext>
            </a:extLst>
          </p:cNvPr>
          <p:cNvSpPr>
            <a:spLocks noGrp="1"/>
          </p:cNvSpPr>
          <p:nvPr>
            <p:ph type="dt" sz="half" idx="10"/>
          </p:nvPr>
        </p:nvSpPr>
        <p:spPr>
          <a:xfrm>
            <a:off x="628650" y="6356350"/>
            <a:ext cx="2057400" cy="365125"/>
          </a:xfrm>
          <a:prstGeom prst="rect">
            <a:avLst/>
          </a:prstGeom>
        </p:spPr>
        <p:txBody>
          <a:bodyPr/>
          <a:lstStyle/>
          <a:p>
            <a:fld id="{F4315A75-B989-43E1-AE7D-B9D5888583A9}"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C9DDA4EB-1E7B-4DA1-9555-3D20551B033D}"/>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599AB956-C5FC-48C4-903F-2BD3BBB5E24C}"/>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2637403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DAA464-58DD-4C01-B182-3464C68EF214}"/>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C002425-0B58-4196-BB1B-B1888E504430}"/>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175799-A67A-47E2-B466-4302D89AE494}"/>
              </a:ext>
            </a:extLst>
          </p:cNvPr>
          <p:cNvSpPr>
            <a:spLocks noGrp="1"/>
          </p:cNvSpPr>
          <p:nvPr>
            <p:ph type="dt" sz="half" idx="10"/>
          </p:nvPr>
        </p:nvSpPr>
        <p:spPr>
          <a:xfrm>
            <a:off x="628650" y="6356350"/>
            <a:ext cx="2057400" cy="365125"/>
          </a:xfrm>
          <a:prstGeom prst="rect">
            <a:avLst/>
          </a:prstGeom>
        </p:spPr>
        <p:txBody>
          <a:bodyPr/>
          <a:lstStyle/>
          <a:p>
            <a:fld id="{6034D478-2F62-42A2-9A91-89AB0E575890}"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C4B2F213-4E43-4EB7-A65A-E8B6B9891A04}"/>
              </a:ext>
            </a:extLst>
          </p:cNvPr>
          <p:cNvSpPr>
            <a:spLocks noGrp="1"/>
          </p:cNvSpPr>
          <p:nvPr>
            <p:ph type="ftr" sz="quarter" idx="11"/>
          </p:nvPr>
        </p:nvSpPr>
        <p:spPr>
          <a:xfrm>
            <a:off x="3028950" y="6356350"/>
            <a:ext cx="3086100" cy="365125"/>
          </a:xfrm>
          <a:prstGeom prst="rect">
            <a:avLst/>
          </a:prstGeom>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8D87E857-8342-4FC0-BBF6-D564542702D9}"/>
              </a:ext>
            </a:extLst>
          </p:cNvPr>
          <p:cNvSpPr>
            <a:spLocks noGrp="1"/>
          </p:cNvSpPr>
          <p:nvPr>
            <p:ph type="sldNum" sz="quarter" idx="12"/>
          </p:nvPr>
        </p:nvSpPr>
        <p:spPr>
          <a:xfrm>
            <a:off x="6457950" y="6356350"/>
            <a:ext cx="2057400" cy="365125"/>
          </a:xfrm>
          <a:prstGeom prst="rect">
            <a:avLst/>
          </a:prstGeom>
        </p:spPr>
        <p:txBody>
          <a:bodyPr/>
          <a:lstStyle/>
          <a:p>
            <a:fld id="{DF2A44DC-63BD-4834-B6B5-3038691A96C4}" type="slidenum">
              <a:rPr lang="zh-CN" altLang="en-US" smtClean="0"/>
              <a:t>‹#›</a:t>
            </a:fld>
            <a:endParaRPr lang="zh-CN" altLang="en-US"/>
          </a:p>
        </p:txBody>
      </p:sp>
    </p:spTree>
    <p:extLst>
      <p:ext uri="{BB962C8B-B14F-4D97-AF65-F5344CB8AC3E}">
        <p14:creationId xmlns:p14="http://schemas.microsoft.com/office/powerpoint/2010/main" val="3738278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54357"/>
            <a:ext cx="7886700" cy="4351338"/>
          </a:xfrm>
        </p:spPr>
        <p:txBody>
          <a:bodyPr/>
          <a:lstStyle>
            <a:lvl1pPr>
              <a:lnSpc>
                <a:spcPct val="100000"/>
              </a:lnSpc>
              <a:defRPr b="1">
                <a:latin typeface="楷体" panose="02010609060101010101" pitchFamily="49" charset="-122"/>
                <a:ea typeface="楷体" panose="02010609060101010101" pitchFamily="49" charset="-122"/>
              </a:defRPr>
            </a:lvl1pPr>
            <a:lvl2pPr>
              <a:lnSpc>
                <a:spcPct val="100000"/>
              </a:lnSpc>
              <a:defRPr b="1">
                <a:latin typeface="楷体" panose="02010609060101010101" pitchFamily="49" charset="-122"/>
                <a:ea typeface="楷体" panose="02010609060101010101" pitchFamily="49" charset="-122"/>
              </a:defRPr>
            </a:lvl2pPr>
            <a:lvl3pPr>
              <a:lnSpc>
                <a:spcPct val="100000"/>
              </a:lnSpc>
              <a:defRPr b="1">
                <a:latin typeface="楷体" panose="02010609060101010101" pitchFamily="49" charset="-122"/>
                <a:ea typeface="楷体" panose="02010609060101010101" pitchFamily="49" charset="-122"/>
              </a:defRPr>
            </a:lvl3pPr>
            <a:lvl4pPr>
              <a:lnSpc>
                <a:spcPct val="100000"/>
              </a:lnSpc>
              <a:defRPr b="1">
                <a:latin typeface="楷体" panose="02010609060101010101" pitchFamily="49" charset="-122"/>
                <a:ea typeface="楷体" panose="02010609060101010101" pitchFamily="49" charset="-122"/>
              </a:defRPr>
            </a:lvl4pPr>
            <a:lvl5pPr>
              <a:defRPr b="1">
                <a:latin typeface="楷体" panose="02010609060101010101" pitchFamily="49" charset="-122"/>
                <a:ea typeface="楷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33EDFA0B-00D6-468A-8851-D26DF3F71C1F}" type="datetime1">
              <a:rPr lang="zh-CN" altLang="en-US" smtClean="0"/>
              <a:t>2023/12/14</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112736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993A7C8-90A6-4702-824A-F7DC26F2C974}" type="datetime1">
              <a:rPr lang="zh-CN" altLang="en-US" smtClean="0"/>
              <a:t>2023/12/14</a:t>
            </a:fld>
            <a:endParaRPr lang="zh-CN" altLang="en-US"/>
          </a:p>
        </p:txBody>
      </p:sp>
      <p:sp>
        <p:nvSpPr>
          <p:cNvPr id="5" name="Footer Placeholder 4"/>
          <p:cNvSpPr>
            <a:spLocks noGrp="1"/>
          </p:cNvSpPr>
          <p:nvPr>
            <p:ph type="ftr" sz="quarter" idx="11"/>
          </p:nvPr>
        </p:nvSpPr>
        <p:spPr/>
        <p:txBody>
          <a:bodyPr/>
          <a:lstStyle/>
          <a:p>
            <a:r>
              <a:rPr lang="zh-CN" altLang="en-US"/>
              <a:t>西北大学 软件学院 </a:t>
            </a:r>
          </a:p>
        </p:txBody>
      </p:sp>
      <p:sp>
        <p:nvSpPr>
          <p:cNvPr id="6" name="Slide Number Placeholder 5"/>
          <p:cNvSpPr>
            <a:spLocks noGrp="1"/>
          </p:cNvSpPr>
          <p:nvPr>
            <p:ph type="sldNum" sz="quarter" idx="12"/>
          </p:nvPr>
        </p:nvSpPr>
        <p:spPr/>
        <p:txBody>
          <a:bodyPr/>
          <a:lstStyle/>
          <a:p>
            <a:fld id="{44AECEEE-0B0C-4847-BC36-879BD099159A}" type="slidenum">
              <a:rPr lang="zh-CN" altLang="en-US" smtClean="0"/>
              <a:pPr/>
              <a:t>‹#›</a:t>
            </a:fld>
            <a:endParaRPr lang="zh-CN" altLang="en-US"/>
          </a:p>
        </p:txBody>
      </p:sp>
    </p:spTree>
    <p:extLst>
      <p:ext uri="{BB962C8B-B14F-4D97-AF65-F5344CB8AC3E}">
        <p14:creationId xmlns:p14="http://schemas.microsoft.com/office/powerpoint/2010/main" val="2933164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58EE73D-DA8E-4B68-9F81-F6C4ADE537CE}" type="datetime1">
              <a:rPr lang="zh-CN" altLang="en-US" smtClean="0"/>
              <a:t>2023/12/14</a:t>
            </a:fld>
            <a:endParaRPr lang="zh-CN" altLang="en-US"/>
          </a:p>
        </p:txBody>
      </p:sp>
      <p:sp>
        <p:nvSpPr>
          <p:cNvPr id="6" name="Footer Placeholder 5"/>
          <p:cNvSpPr>
            <a:spLocks noGrp="1"/>
          </p:cNvSpPr>
          <p:nvPr>
            <p:ph type="ftr" sz="quarter" idx="11"/>
          </p:nvPr>
        </p:nvSpPr>
        <p:spPr/>
        <p:txBody>
          <a:bodyPr/>
          <a:lstStyle/>
          <a:p>
            <a:r>
              <a:rPr lang="zh-CN" altLang="en-US"/>
              <a:t>西北大学 软件学院 </a:t>
            </a:r>
          </a:p>
        </p:txBody>
      </p:sp>
      <p:sp>
        <p:nvSpPr>
          <p:cNvPr id="7" name="Slide Number Placeholder 6"/>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3846575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6B99984-2B81-44AC-9C1E-435638C90A03}" type="datetime1">
              <a:rPr lang="zh-CN" altLang="en-US" smtClean="0"/>
              <a:t>2023/12/14</a:t>
            </a:fld>
            <a:endParaRPr lang="zh-CN" altLang="en-US"/>
          </a:p>
        </p:txBody>
      </p:sp>
      <p:sp>
        <p:nvSpPr>
          <p:cNvPr id="8" name="Footer Placeholder 7"/>
          <p:cNvSpPr>
            <a:spLocks noGrp="1"/>
          </p:cNvSpPr>
          <p:nvPr>
            <p:ph type="ftr" sz="quarter" idx="11"/>
          </p:nvPr>
        </p:nvSpPr>
        <p:spPr/>
        <p:txBody>
          <a:bodyPr/>
          <a:lstStyle/>
          <a:p>
            <a:r>
              <a:rPr lang="zh-CN" altLang="en-US"/>
              <a:t>西北大学 软件学院 </a:t>
            </a:r>
          </a:p>
        </p:txBody>
      </p:sp>
      <p:sp>
        <p:nvSpPr>
          <p:cNvPr id="9" name="Slide Number Placeholder 8"/>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175357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A75C462-AF88-4C39-8B50-8A13574FF0A6}" type="datetime1">
              <a:rPr lang="zh-CN" altLang="en-US" smtClean="0"/>
              <a:t>2023/12/14</a:t>
            </a:fld>
            <a:endParaRPr lang="zh-CN" altLang="en-US"/>
          </a:p>
        </p:txBody>
      </p:sp>
      <p:sp>
        <p:nvSpPr>
          <p:cNvPr id="4" name="Footer Placeholder 3"/>
          <p:cNvSpPr>
            <a:spLocks noGrp="1"/>
          </p:cNvSpPr>
          <p:nvPr>
            <p:ph type="ftr" sz="quarter" idx="11"/>
          </p:nvPr>
        </p:nvSpPr>
        <p:spPr/>
        <p:txBody>
          <a:bodyPr/>
          <a:lstStyle/>
          <a:p>
            <a:r>
              <a:rPr lang="zh-CN" altLang="en-US"/>
              <a:t>西北大学 软件学院 </a:t>
            </a:r>
          </a:p>
        </p:txBody>
      </p:sp>
      <p:sp>
        <p:nvSpPr>
          <p:cNvPr id="5" name="Slide Number Placeholder 4"/>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4031874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62F31-547D-4218-8A0E-65C902D4A5B4}" type="datetime1">
              <a:rPr lang="zh-CN" altLang="en-US" smtClean="0"/>
              <a:t>2023/12/14</a:t>
            </a:fld>
            <a:endParaRPr lang="zh-CN" altLang="en-US"/>
          </a:p>
        </p:txBody>
      </p:sp>
      <p:sp>
        <p:nvSpPr>
          <p:cNvPr id="3" name="Footer Placeholder 2"/>
          <p:cNvSpPr>
            <a:spLocks noGrp="1"/>
          </p:cNvSpPr>
          <p:nvPr>
            <p:ph type="ftr" sz="quarter" idx="11"/>
          </p:nvPr>
        </p:nvSpPr>
        <p:spPr/>
        <p:txBody>
          <a:bodyPr/>
          <a:lstStyle/>
          <a:p>
            <a:r>
              <a:rPr lang="zh-CN" altLang="en-US"/>
              <a:t>西北大学 软件学院 </a:t>
            </a:r>
          </a:p>
        </p:txBody>
      </p:sp>
      <p:sp>
        <p:nvSpPr>
          <p:cNvPr id="4" name="Slide Number Placeholder 3"/>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522936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5059409-D75E-45B8-BCC3-4B01B2FDCC63}" type="datetime1">
              <a:rPr lang="zh-CN" altLang="en-US" smtClean="0"/>
              <a:t>2023/12/14</a:t>
            </a:fld>
            <a:endParaRPr lang="zh-CN" altLang="en-US"/>
          </a:p>
        </p:txBody>
      </p:sp>
      <p:sp>
        <p:nvSpPr>
          <p:cNvPr id="6" name="Footer Placeholder 5"/>
          <p:cNvSpPr>
            <a:spLocks noGrp="1"/>
          </p:cNvSpPr>
          <p:nvPr>
            <p:ph type="ftr" sz="quarter" idx="11"/>
          </p:nvPr>
        </p:nvSpPr>
        <p:spPr/>
        <p:txBody>
          <a:bodyPr/>
          <a:lstStyle/>
          <a:p>
            <a:r>
              <a:rPr lang="zh-CN" altLang="en-US"/>
              <a:t>西北大学 软件学院 </a:t>
            </a:r>
          </a:p>
        </p:txBody>
      </p:sp>
      <p:sp>
        <p:nvSpPr>
          <p:cNvPr id="7" name="Slide Number Placeholder 6"/>
          <p:cNvSpPr>
            <a:spLocks noGrp="1"/>
          </p:cNvSpPr>
          <p:nvPr>
            <p:ph type="sldNum" sz="quarter" idx="12"/>
          </p:nvPr>
        </p:nvSpPr>
        <p:spPr/>
        <p:txBody>
          <a:bodyPr/>
          <a:lstStyle/>
          <a:p>
            <a:fld id="{44AECEEE-0B0C-4847-BC36-879BD099159A}" type="slidenum">
              <a:rPr lang="zh-CN" altLang="en-US" smtClean="0"/>
              <a:t>‹#›</a:t>
            </a:fld>
            <a:endParaRPr lang="zh-CN" altLang="en-US"/>
          </a:p>
        </p:txBody>
      </p:sp>
    </p:spTree>
    <p:extLst>
      <p:ext uri="{BB962C8B-B14F-4D97-AF65-F5344CB8AC3E}">
        <p14:creationId xmlns:p14="http://schemas.microsoft.com/office/powerpoint/2010/main" val="287532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A3AD6-A114-4862-9EE2-0616AF2827D0}" type="datetime1">
              <a:rPr lang="zh-CN" altLang="en-US" smtClean="0"/>
              <a:t>2023/12/14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西北大学 软件学院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AECEEE-0B0C-4847-BC36-879BD099159A}" type="slidenum">
              <a:rPr lang="zh-CN" altLang="en-US" smtClean="0"/>
              <a:pPr/>
              <a:t>‹#›</a:t>
            </a:fld>
            <a:endParaRPr lang="zh-CN" altLang="en-US"/>
          </a:p>
        </p:txBody>
      </p:sp>
      <p:sp>
        <p:nvSpPr>
          <p:cNvPr id="7" name="矩形 6">
            <a:extLst>
              <a:ext uri="{FF2B5EF4-FFF2-40B4-BE49-F238E27FC236}">
                <a16:creationId xmlns:a16="http://schemas.microsoft.com/office/drawing/2014/main" id="{DC9F0E0D-C6DD-4507-A661-F1165E3CDFAD}"/>
              </a:ext>
            </a:extLst>
          </p:cNvPr>
          <p:cNvSpPr/>
          <p:nvPr userDrawn="1"/>
        </p:nvSpPr>
        <p:spPr>
          <a:xfrm>
            <a:off x="0" y="-1"/>
            <a:ext cx="9144000" cy="29611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8" name="文本框 7">
            <a:extLst>
              <a:ext uri="{FF2B5EF4-FFF2-40B4-BE49-F238E27FC236}">
                <a16:creationId xmlns:a16="http://schemas.microsoft.com/office/drawing/2014/main" id="{443D790F-BE34-4F49-848C-A5B9C0DF51B8}"/>
              </a:ext>
            </a:extLst>
          </p:cNvPr>
          <p:cNvSpPr txBox="1"/>
          <p:nvPr userDrawn="1"/>
        </p:nvSpPr>
        <p:spPr>
          <a:xfrm>
            <a:off x="0" y="17251"/>
            <a:ext cx="2277374" cy="261610"/>
          </a:xfrm>
          <a:prstGeom prst="rect">
            <a:avLst/>
          </a:prstGeom>
          <a:noFill/>
        </p:spPr>
        <p:txBody>
          <a:bodyPr wrap="square" rtlCol="0">
            <a:spAutoFit/>
          </a:bodyPr>
          <a:lstStyle/>
          <a:p>
            <a:r>
              <a:rPr lang="zh-CN" altLang="en-US" sz="1100" dirty="0">
                <a:solidFill>
                  <a:schemeClr val="bg1"/>
                </a:solidFill>
              </a:rPr>
              <a:t>软件设计与体系结构 </a:t>
            </a:r>
          </a:p>
        </p:txBody>
      </p:sp>
    </p:spTree>
    <p:extLst>
      <p:ext uri="{BB962C8B-B14F-4D97-AF65-F5344CB8AC3E}">
        <p14:creationId xmlns:p14="http://schemas.microsoft.com/office/powerpoint/2010/main" val="265248951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28"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22306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7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842566-E080-448A-90C8-47436B414059}"/>
              </a:ext>
            </a:extLst>
          </p:cNvPr>
          <p:cNvSpPr>
            <a:spLocks noGrp="1"/>
          </p:cNvSpPr>
          <p:nvPr>
            <p:ph type="ctrTitle"/>
          </p:nvPr>
        </p:nvSpPr>
        <p:spPr>
          <a:xfrm>
            <a:off x="-565952" y="2050740"/>
            <a:ext cx="7772400" cy="1184013"/>
          </a:xfrm>
        </p:spPr>
        <p:txBody>
          <a:bodyPr>
            <a:normAutofit/>
          </a:bodyPr>
          <a:lstStyle/>
          <a:p>
            <a:r>
              <a:rPr lang="zh-CN" altLang="en-US" sz="4800" b="1" dirty="0"/>
              <a:t>软件设计与体系结构</a:t>
            </a:r>
          </a:p>
        </p:txBody>
      </p:sp>
      <p:sp>
        <p:nvSpPr>
          <p:cNvPr id="6" name="副标题 5">
            <a:extLst>
              <a:ext uri="{FF2B5EF4-FFF2-40B4-BE49-F238E27FC236}">
                <a16:creationId xmlns:a16="http://schemas.microsoft.com/office/drawing/2014/main" id="{BB5F7F8B-1147-48B2-B5CA-5B500467C64C}"/>
              </a:ext>
            </a:extLst>
          </p:cNvPr>
          <p:cNvSpPr>
            <a:spLocks noGrp="1"/>
          </p:cNvSpPr>
          <p:nvPr>
            <p:ph type="subTitle" idx="1"/>
          </p:nvPr>
        </p:nvSpPr>
        <p:spPr>
          <a:xfrm>
            <a:off x="207033" y="6470372"/>
            <a:ext cx="5162093" cy="215099"/>
          </a:xfrm>
        </p:spPr>
        <p:txBody>
          <a:bodyPr>
            <a:normAutofit fontScale="92500"/>
          </a:bodyPr>
          <a:lstStyle/>
          <a:p>
            <a:pPr algn="l"/>
            <a:r>
              <a:rPr lang="zh-CN" altLang="en-US" sz="1000" dirty="0"/>
              <a:t>西北大学软件学院  谢倩茹</a:t>
            </a:r>
          </a:p>
        </p:txBody>
      </p:sp>
      <p:sp>
        <p:nvSpPr>
          <p:cNvPr id="5" name="文本框 4">
            <a:extLst>
              <a:ext uri="{FF2B5EF4-FFF2-40B4-BE49-F238E27FC236}">
                <a16:creationId xmlns:a16="http://schemas.microsoft.com/office/drawing/2014/main" id="{2288B566-CADD-443A-9605-BB738838805E}"/>
              </a:ext>
            </a:extLst>
          </p:cNvPr>
          <p:cNvSpPr txBox="1"/>
          <p:nvPr/>
        </p:nvSpPr>
        <p:spPr>
          <a:xfrm>
            <a:off x="2172155" y="4024979"/>
            <a:ext cx="6098874" cy="584775"/>
          </a:xfrm>
          <a:prstGeom prst="rect">
            <a:avLst/>
          </a:prstGeom>
          <a:noFill/>
        </p:spPr>
        <p:txBody>
          <a:bodyPr wrap="square">
            <a:spAutoFit/>
          </a:bodyPr>
          <a:lstStyle/>
          <a:p>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程序员需要了解的底层知识</a:t>
            </a:r>
            <a:endParaRPr lang="zh-CN" altLang="en-US" sz="3200" dirty="0"/>
          </a:p>
        </p:txBody>
      </p:sp>
    </p:spTree>
    <p:extLst>
      <p:ext uri="{BB962C8B-B14F-4D97-AF65-F5344CB8AC3E}">
        <p14:creationId xmlns:p14="http://schemas.microsoft.com/office/powerpoint/2010/main" val="746910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磁盘存储器</a:t>
            </a:r>
          </a:p>
        </p:txBody>
      </p:sp>
      <p:sp>
        <p:nvSpPr>
          <p:cNvPr id="3" name="内容占位符 2"/>
          <p:cNvSpPr>
            <a:spLocks noGrp="1"/>
          </p:cNvSpPr>
          <p:nvPr>
            <p:ph idx="1"/>
          </p:nvPr>
        </p:nvSpPr>
        <p:spPr/>
        <p:txBody>
          <a:bodyPr/>
          <a:lstStyle/>
          <a:p>
            <a:r>
              <a:rPr lang="zh-CN" altLang="en-US" dirty="0"/>
              <a:t>特点：</a:t>
            </a:r>
            <a:endParaRPr lang="en-US" altLang="zh-CN" dirty="0"/>
          </a:p>
          <a:p>
            <a:pPr lvl="1"/>
            <a:r>
              <a:rPr lang="zh-CN" altLang="en-US" dirty="0"/>
              <a:t>容量大</a:t>
            </a:r>
            <a:endParaRPr lang="en-US" altLang="zh-CN" dirty="0"/>
          </a:p>
          <a:p>
            <a:pPr lvl="1">
              <a:lnSpc>
                <a:spcPct val="150000"/>
              </a:lnSpc>
            </a:pPr>
            <a:r>
              <a:rPr lang="zh-CN" altLang="en-US" dirty="0"/>
              <a:t>速度较慢</a:t>
            </a:r>
            <a:endParaRPr lang="en-US" altLang="zh-CN" dirty="0"/>
          </a:p>
          <a:p>
            <a:pPr lvl="1"/>
            <a:r>
              <a:rPr lang="zh-CN" altLang="en-US" dirty="0"/>
              <a:t>每位价格较低</a:t>
            </a:r>
          </a:p>
        </p:txBody>
      </p:sp>
      <p:sp>
        <p:nvSpPr>
          <p:cNvPr id="4" name="日期占位符 3"/>
          <p:cNvSpPr>
            <a:spLocks noGrp="1"/>
          </p:cNvSpPr>
          <p:nvPr>
            <p:ph type="dt" sz="half" idx="10"/>
          </p:nvPr>
        </p:nvSpPr>
        <p:spPr/>
        <p:txBody>
          <a:bodyPr/>
          <a:lstStyle/>
          <a:p>
            <a:fld id="{7FC9F1E8-EE05-4744-879E-F7FC40A48CCE}"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10</a:t>
            </a:fld>
            <a:endParaRPr lang="zh-CN" altLang="en-US">
              <a:solidFill>
                <a:prstClr val="black">
                  <a:tint val="75000"/>
                </a:prstClr>
              </a:solidFill>
            </a:endParaRP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100</a:t>
            </a:fld>
            <a:endParaRPr lang="zh-CN" altLang="en-US">
              <a:solidFill>
                <a:prstClr val="black">
                  <a:tint val="75000"/>
                </a:prstClr>
              </a:solidFill>
            </a:endParaRPr>
          </a:p>
        </p:txBody>
      </p:sp>
      <p:pic>
        <p:nvPicPr>
          <p:cNvPr id="7" name="内容占位符 6"/>
          <p:cNvPicPr>
            <a:picLocks noGrp="1" noChangeAspect="1"/>
          </p:cNvPicPr>
          <p:nvPr>
            <p:ph idx="1"/>
          </p:nvPr>
        </p:nvPicPr>
        <p:blipFill>
          <a:blip r:embed="rId2"/>
          <a:stretch>
            <a:fillRect/>
          </a:stretch>
        </p:blipFill>
        <p:spPr>
          <a:xfrm>
            <a:off x="1178817" y="1166177"/>
            <a:ext cx="6476365" cy="4525645"/>
          </a:xfrm>
          <a:prstGeom prst="rect">
            <a:avLst/>
          </a:prstGeom>
        </p:spPr>
      </p:pic>
    </p:spTree>
  </p:cSld>
  <p:clrMapOvr>
    <a:masterClrMapping/>
  </p:clrMapOvr>
  <p:transition spd="slow" advTm="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p>
        </p:txBody>
      </p:sp>
      <p:sp>
        <p:nvSpPr>
          <p:cNvPr id="3" name="内容占位符 2"/>
          <p:cNvSpPr>
            <a:spLocks noGrp="1"/>
          </p:cNvSpPr>
          <p:nvPr>
            <p:ph idx="1"/>
          </p:nvPr>
        </p:nvSpPr>
        <p:spPr>
          <a:xfrm>
            <a:off x="457200" y="1052736"/>
            <a:ext cx="8229600" cy="4525963"/>
          </a:xfrm>
        </p:spPr>
        <p:txBody>
          <a:bodyPr/>
          <a:lstStyle/>
          <a:p>
            <a:r>
              <a:rPr lang="zh-CN" altLang="en-US" dirty="0">
                <a:latin typeface="华文仿宋" panose="02010600040101010101" pitchFamily="2" charset="-122"/>
                <a:ea typeface="华文仿宋" panose="02010600040101010101" pitchFamily="2" charset="-122"/>
                <a:sym typeface="+mn-ea"/>
              </a:rPr>
              <a:t>四</a:t>
            </a:r>
            <a:r>
              <a:rPr lang="zh-CN" altLang="en-US" dirty="0">
                <a:solidFill>
                  <a:schemeClr val="tx1"/>
                </a:solidFill>
                <a:effectLst/>
                <a:latin typeface="华文仿宋" panose="02010600040101010101" pitchFamily="2" charset="-122"/>
                <a:ea typeface="华文仿宋" panose="02010600040101010101" pitchFamily="2" charset="-122"/>
                <a:sym typeface="+mn-ea"/>
              </a:rPr>
              <a:t>级页表结构与地址翻译</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101</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087043" y="1516022"/>
            <a:ext cx="6631689" cy="4351296"/>
          </a:xfrm>
          <a:prstGeom prst="rect">
            <a:avLst/>
          </a:prstGeom>
        </p:spPr>
      </p:pic>
    </p:spTree>
  </p:cSld>
  <p:clrMapOvr>
    <a:masterClrMapping/>
  </p:clrMapOvr>
  <p:transition spd="slow" advTm="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0CB2F02-4A06-14D6-084D-DD57948FA64D}"/>
              </a:ext>
            </a:extLst>
          </p:cNvPr>
          <p:cNvSpPr>
            <a:spLocks noGrp="1"/>
          </p:cNvSpPr>
          <p:nvPr>
            <p:ph idx="1"/>
          </p:nvPr>
        </p:nvSpPr>
        <p:spPr>
          <a:xfrm>
            <a:off x="455030" y="768396"/>
            <a:ext cx="7886700" cy="4752727"/>
          </a:xfrm>
        </p:spPr>
        <p:txBody>
          <a:bodyPr>
            <a:normAutofit fontScale="92500" lnSpcReduction="10000"/>
          </a:bodyPr>
          <a:lstStyle/>
          <a:p>
            <a:r>
              <a:rPr lang="zh-CN" altLang="en-US" dirty="0"/>
              <a:t>练习</a:t>
            </a:r>
            <a:endParaRPr lang="en-US" altLang="zh-CN" dirty="0"/>
          </a:p>
          <a:p>
            <a:pPr>
              <a:lnSpc>
                <a:spcPct val="150000"/>
              </a:lnSpc>
            </a:pPr>
            <a:r>
              <a:rPr lang="en-US" altLang="zh-CN" dirty="0"/>
              <a:t>Intel</a:t>
            </a:r>
            <a:r>
              <a:rPr lang="zh-CN" altLang="zh-CN" dirty="0"/>
              <a:t>的</a:t>
            </a:r>
            <a:r>
              <a:rPr lang="en-US" altLang="zh-CN" dirty="0"/>
              <a:t>Pentium</a:t>
            </a:r>
            <a:r>
              <a:rPr lang="zh-CN" altLang="zh-CN" dirty="0"/>
              <a:t>处理器采用</a:t>
            </a:r>
            <a:r>
              <a:rPr lang="en-US" altLang="zh-CN" dirty="0"/>
              <a:t>32</a:t>
            </a:r>
            <a:r>
              <a:rPr lang="zh-CN" altLang="zh-CN" dirty="0"/>
              <a:t>位虚拟及物理地址空间；采用</a:t>
            </a:r>
            <a:r>
              <a:rPr lang="en-US" altLang="zh-CN" dirty="0"/>
              <a:t>4K</a:t>
            </a:r>
            <a:r>
              <a:rPr lang="zh-CN" altLang="zh-CN" dirty="0"/>
              <a:t>页大小及两级页表结构，每个页表项</a:t>
            </a:r>
            <a:r>
              <a:rPr lang="en-US" altLang="zh-CN" dirty="0"/>
              <a:t>4</a:t>
            </a:r>
            <a:r>
              <a:rPr lang="zh-CN" altLang="zh-CN" dirty="0"/>
              <a:t>个字节；采用</a:t>
            </a:r>
            <a:r>
              <a:rPr lang="en-US" altLang="zh-CN" dirty="0"/>
              <a:t>4</a:t>
            </a:r>
            <a:r>
              <a:rPr lang="zh-CN" altLang="zh-CN" dirty="0"/>
              <a:t>路组相联</a:t>
            </a:r>
            <a:r>
              <a:rPr lang="en-US" altLang="zh-CN" dirty="0"/>
              <a:t>TLB</a:t>
            </a:r>
            <a:r>
              <a:rPr lang="zh-CN" altLang="zh-CN" dirty="0"/>
              <a:t>及</a:t>
            </a:r>
            <a:r>
              <a:rPr lang="en-US" altLang="zh-CN" dirty="0"/>
              <a:t>L1 Cache</a:t>
            </a:r>
            <a:r>
              <a:rPr lang="zh-CN" altLang="zh-CN" dirty="0"/>
              <a:t>，</a:t>
            </a:r>
            <a:r>
              <a:rPr lang="en-US" altLang="zh-CN" dirty="0"/>
              <a:t>Cache</a:t>
            </a:r>
            <a:r>
              <a:rPr lang="zh-CN" altLang="zh-CN" dirty="0"/>
              <a:t>块大小为</a:t>
            </a:r>
            <a:r>
              <a:rPr lang="en-US" altLang="zh-CN" dirty="0"/>
              <a:t>32</a:t>
            </a:r>
            <a:r>
              <a:rPr lang="zh-CN" altLang="zh-CN" dirty="0"/>
              <a:t>字节，</a:t>
            </a:r>
            <a:r>
              <a:rPr lang="en-US" altLang="zh-CN" dirty="0"/>
              <a:t>TLB</a:t>
            </a:r>
            <a:r>
              <a:rPr lang="zh-CN" altLang="zh-CN" dirty="0"/>
              <a:t>容量为</a:t>
            </a:r>
            <a:r>
              <a:rPr lang="en-US" altLang="zh-CN" dirty="0"/>
              <a:t>64</a:t>
            </a:r>
            <a:r>
              <a:rPr lang="zh-CN" altLang="zh-CN" dirty="0"/>
              <a:t>个页表项，</a:t>
            </a:r>
            <a:r>
              <a:rPr lang="en-US" altLang="zh-CN" dirty="0"/>
              <a:t>Cache</a:t>
            </a:r>
            <a:r>
              <a:rPr lang="zh-CN" altLang="zh-CN" dirty="0"/>
              <a:t>容量为</a:t>
            </a:r>
            <a:r>
              <a:rPr lang="en-US" altLang="zh-CN" dirty="0"/>
              <a:t>16KB</a:t>
            </a:r>
            <a:r>
              <a:rPr lang="zh-CN" altLang="zh-CN" dirty="0"/>
              <a:t>。</a:t>
            </a:r>
            <a:endParaRPr lang="en-US" altLang="zh-CN" dirty="0"/>
          </a:p>
          <a:p>
            <a:pPr>
              <a:lnSpc>
                <a:spcPct val="150000"/>
              </a:lnSpc>
            </a:pPr>
            <a:r>
              <a:rPr lang="zh-CN" altLang="en-US" dirty="0"/>
              <a:t>（</a:t>
            </a:r>
            <a:r>
              <a:rPr lang="en-US" altLang="zh-CN" dirty="0"/>
              <a:t>1</a:t>
            </a:r>
            <a:r>
              <a:rPr lang="zh-CN" altLang="en-US" dirty="0"/>
              <a:t>）给出</a:t>
            </a:r>
            <a:r>
              <a:rPr lang="en-US" altLang="zh-CN" dirty="0"/>
              <a:t>TLB</a:t>
            </a:r>
            <a:r>
              <a:rPr lang="zh-CN" altLang="zh-CN" dirty="0"/>
              <a:t>的组织结构，地址字段的划分</a:t>
            </a:r>
            <a:endParaRPr lang="en-US" altLang="zh-CN" dirty="0"/>
          </a:p>
          <a:p>
            <a:pPr>
              <a:lnSpc>
                <a:spcPct val="150000"/>
              </a:lnSpc>
            </a:pPr>
            <a:r>
              <a:rPr lang="zh-CN" altLang="en-US" dirty="0"/>
              <a:t>（</a:t>
            </a:r>
            <a:r>
              <a:rPr lang="en-US" altLang="zh-CN" dirty="0"/>
              <a:t>2</a:t>
            </a:r>
            <a:r>
              <a:rPr lang="zh-CN" altLang="en-US" dirty="0"/>
              <a:t>）给出</a:t>
            </a:r>
            <a:r>
              <a:rPr lang="en-US" altLang="zh-CN" dirty="0"/>
              <a:t>Cache</a:t>
            </a:r>
            <a:r>
              <a:rPr lang="zh-CN" altLang="zh-CN" dirty="0"/>
              <a:t>的组织结构，地址字段的划分</a:t>
            </a:r>
            <a:endParaRPr lang="zh-CN" altLang="en-US" dirty="0"/>
          </a:p>
        </p:txBody>
      </p:sp>
      <p:sp>
        <p:nvSpPr>
          <p:cNvPr id="4" name="日期占位符 3">
            <a:extLst>
              <a:ext uri="{FF2B5EF4-FFF2-40B4-BE49-F238E27FC236}">
                <a16:creationId xmlns:a16="http://schemas.microsoft.com/office/drawing/2014/main" id="{08AF6511-D45E-A46F-FB79-1C5F71493B7E}"/>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1A16C86D-C88D-EE9D-2889-C48F2B821025}"/>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EC093E50-FC9B-BFB3-E543-D21E2BD77D13}"/>
              </a:ext>
            </a:extLst>
          </p:cNvPr>
          <p:cNvSpPr>
            <a:spLocks noGrp="1"/>
          </p:cNvSpPr>
          <p:nvPr>
            <p:ph type="sldNum" sz="quarter" idx="12"/>
          </p:nvPr>
        </p:nvSpPr>
        <p:spPr/>
        <p:txBody>
          <a:bodyPr/>
          <a:lstStyle/>
          <a:p>
            <a:fld id="{44AECEEE-0B0C-4847-BC36-879BD099159A}" type="slidenum">
              <a:rPr lang="zh-CN" altLang="en-US" smtClean="0"/>
              <a:t>102</a:t>
            </a:fld>
            <a:endParaRPr lang="zh-CN" altLang="en-US"/>
          </a:p>
        </p:txBody>
      </p:sp>
    </p:spTree>
    <p:extLst>
      <p:ext uri="{BB962C8B-B14F-4D97-AF65-F5344CB8AC3E}">
        <p14:creationId xmlns:p14="http://schemas.microsoft.com/office/powerpoint/2010/main" val="10888898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E7F32D-F274-DCEF-2360-3E89E6BF2CBC}"/>
              </a:ext>
            </a:extLst>
          </p:cNvPr>
          <p:cNvSpPr>
            <a:spLocks noGrp="1"/>
          </p:cNvSpPr>
          <p:nvPr>
            <p:ph idx="1"/>
          </p:nvPr>
        </p:nvSpPr>
        <p:spPr>
          <a:xfrm>
            <a:off x="628650" y="1253331"/>
            <a:ext cx="7886700" cy="4351338"/>
          </a:xfrm>
        </p:spPr>
        <p:txBody>
          <a:bodyPr/>
          <a:lstStyle/>
          <a:p>
            <a:pPr>
              <a:lnSpc>
                <a:spcPct val="150000"/>
              </a:lnSpc>
            </a:pPr>
            <a:r>
              <a:rPr lang="zh-CN" altLang="en-US" sz="2600" dirty="0"/>
              <a:t>（</a:t>
            </a:r>
            <a:r>
              <a:rPr lang="en-US" altLang="zh-CN" sz="2600" dirty="0"/>
              <a:t>1</a:t>
            </a:r>
            <a:r>
              <a:rPr lang="zh-CN" altLang="en-US" sz="2600" dirty="0"/>
              <a:t>）</a:t>
            </a:r>
            <a:r>
              <a:rPr lang="en-US" altLang="zh-CN" sz="2600" dirty="0"/>
              <a:t>TLB</a:t>
            </a:r>
            <a:r>
              <a:rPr lang="zh-CN" altLang="zh-CN" sz="2600" dirty="0"/>
              <a:t>共有</a:t>
            </a:r>
            <a:r>
              <a:rPr lang="en-US" altLang="zh-CN" sz="2600" dirty="0"/>
              <a:t>16</a:t>
            </a:r>
            <a:r>
              <a:rPr lang="zh-CN" altLang="zh-CN" sz="2600" dirty="0"/>
              <a:t>个组、每个组内有</a:t>
            </a:r>
            <a:r>
              <a:rPr lang="en-US" altLang="zh-CN" sz="2600" dirty="0"/>
              <a:t>4</a:t>
            </a:r>
            <a:r>
              <a:rPr lang="zh-CN" altLang="zh-CN" sz="2600" dirty="0"/>
              <a:t>个条目。地址由虚页号形成，一部分作为</a:t>
            </a:r>
            <a:r>
              <a:rPr lang="en-US" altLang="zh-CN" sz="2600" dirty="0"/>
              <a:t>TLB</a:t>
            </a:r>
            <a:r>
              <a:rPr lang="zh-CN" altLang="zh-CN" sz="2600" dirty="0"/>
              <a:t>标识，另一部分为</a:t>
            </a:r>
            <a:r>
              <a:rPr lang="en-US" altLang="zh-CN" sz="2600" dirty="0"/>
              <a:t>TLB</a:t>
            </a:r>
            <a:r>
              <a:rPr lang="zh-CN" altLang="zh-CN" sz="2600" dirty="0"/>
              <a:t>索引，索引长度为</a:t>
            </a:r>
            <a:r>
              <a:rPr lang="en-US" altLang="zh-CN" sz="2600" dirty="0"/>
              <a:t>4</a:t>
            </a:r>
            <a:r>
              <a:rPr lang="zh-CN" altLang="zh-CN" sz="2600" dirty="0"/>
              <a:t>位、标识为</a:t>
            </a:r>
            <a:r>
              <a:rPr lang="en-US" altLang="zh-CN" sz="2600" dirty="0"/>
              <a:t>16</a:t>
            </a:r>
            <a:r>
              <a:rPr lang="zh-CN" altLang="zh-CN" sz="2600" dirty="0"/>
              <a:t>位</a:t>
            </a:r>
            <a:endParaRPr lang="en-US" altLang="zh-CN" sz="2600" dirty="0"/>
          </a:p>
          <a:p>
            <a:pPr>
              <a:lnSpc>
                <a:spcPct val="150000"/>
              </a:lnSpc>
            </a:pPr>
            <a:r>
              <a:rPr lang="zh-CN" altLang="en-US" sz="2600" dirty="0"/>
              <a:t>（</a:t>
            </a:r>
            <a:r>
              <a:rPr lang="en-US" altLang="zh-CN" sz="2600" dirty="0"/>
              <a:t>2</a:t>
            </a:r>
            <a:r>
              <a:rPr lang="zh-CN" altLang="en-US" sz="2600" dirty="0"/>
              <a:t>）</a:t>
            </a:r>
            <a:r>
              <a:rPr lang="en-US" altLang="zh-CN" sz="2600" dirty="0"/>
              <a:t>cache</a:t>
            </a:r>
            <a:r>
              <a:rPr lang="zh-CN" altLang="zh-CN" sz="2600" dirty="0"/>
              <a:t>共有</a:t>
            </a:r>
            <a:r>
              <a:rPr lang="en-US" altLang="zh-CN" sz="2600" dirty="0"/>
              <a:t>128</a:t>
            </a:r>
            <a:r>
              <a:rPr lang="zh-CN" altLang="zh-CN" sz="2600" dirty="0"/>
              <a:t>组，每组</a:t>
            </a:r>
            <a:r>
              <a:rPr lang="en-US" altLang="zh-CN" sz="2600" dirty="0"/>
              <a:t>4</a:t>
            </a:r>
            <a:r>
              <a:rPr lang="zh-CN" altLang="zh-CN" sz="2600" dirty="0"/>
              <a:t>块。物理地址被分成三部分分别是标识、索引和块内偏移</a:t>
            </a:r>
            <a:endParaRPr lang="zh-CN" altLang="en-US" sz="2600" dirty="0"/>
          </a:p>
        </p:txBody>
      </p:sp>
      <p:sp>
        <p:nvSpPr>
          <p:cNvPr id="4" name="日期占位符 3">
            <a:extLst>
              <a:ext uri="{FF2B5EF4-FFF2-40B4-BE49-F238E27FC236}">
                <a16:creationId xmlns:a16="http://schemas.microsoft.com/office/drawing/2014/main" id="{A2B5C208-4E00-7BF0-281F-B84C266EC683}"/>
              </a:ext>
            </a:extLst>
          </p:cNvPr>
          <p:cNvSpPr>
            <a:spLocks noGrp="1"/>
          </p:cNvSpPr>
          <p:nvPr>
            <p:ph type="dt" sz="half" idx="10"/>
          </p:nvPr>
        </p:nvSpPr>
        <p:spPr/>
        <p:txBody>
          <a:bodyPr/>
          <a:lstStyle/>
          <a:p>
            <a:fld id="{2ACFFE04-A4B1-4EC8-91BE-D06D291CE0DE}" type="datetime1">
              <a:rPr lang="zh-CN" altLang="en-US" smtClean="0"/>
              <a:t>2023/12/14</a:t>
            </a:fld>
            <a:endParaRPr lang="zh-CN" altLang="en-US" dirty="0"/>
          </a:p>
        </p:txBody>
      </p:sp>
      <p:sp>
        <p:nvSpPr>
          <p:cNvPr id="5" name="页脚占位符 4">
            <a:extLst>
              <a:ext uri="{FF2B5EF4-FFF2-40B4-BE49-F238E27FC236}">
                <a16:creationId xmlns:a16="http://schemas.microsoft.com/office/drawing/2014/main" id="{428A0716-C1BA-D3C0-0BEE-A6470C41CE06}"/>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5E5B04FD-E407-3DF1-717F-143C0E788565}"/>
              </a:ext>
            </a:extLst>
          </p:cNvPr>
          <p:cNvSpPr>
            <a:spLocks noGrp="1"/>
          </p:cNvSpPr>
          <p:nvPr>
            <p:ph type="sldNum" sz="quarter" idx="12"/>
          </p:nvPr>
        </p:nvSpPr>
        <p:spPr/>
        <p:txBody>
          <a:bodyPr/>
          <a:lstStyle/>
          <a:p>
            <a:fld id="{44AECEEE-0B0C-4847-BC36-879BD099159A}" type="slidenum">
              <a:rPr lang="zh-CN" altLang="en-US" smtClean="0"/>
              <a:t>103</a:t>
            </a:fld>
            <a:endParaRPr lang="zh-CN" altLang="en-US"/>
          </a:p>
        </p:txBody>
      </p:sp>
    </p:spTree>
    <p:extLst>
      <p:ext uri="{BB962C8B-B14F-4D97-AF65-F5344CB8AC3E}">
        <p14:creationId xmlns:p14="http://schemas.microsoft.com/office/powerpoint/2010/main" val="8227573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984" y="136524"/>
            <a:ext cx="7886700" cy="1325563"/>
          </a:xfrm>
        </p:spPr>
        <p:txBody>
          <a:bodyPr/>
          <a:lstStyle/>
          <a:p>
            <a:r>
              <a:rPr lang="en-US" altLang="zh-CN" dirty="0"/>
              <a:t>4.5 </a:t>
            </a:r>
            <a:r>
              <a:rPr lang="zh-CN" altLang="en-US" dirty="0"/>
              <a:t>存储层次地址转换示例</a:t>
            </a:r>
          </a:p>
        </p:txBody>
      </p:sp>
      <p:sp>
        <p:nvSpPr>
          <p:cNvPr id="3" name="内容占位符 2"/>
          <p:cNvSpPr>
            <a:spLocks noGrp="1"/>
          </p:cNvSpPr>
          <p:nvPr>
            <p:ph idx="1"/>
          </p:nvPr>
        </p:nvSpPr>
        <p:spPr>
          <a:xfrm>
            <a:off x="457200" y="1183981"/>
            <a:ext cx="8229600" cy="4525963"/>
          </a:xfrm>
        </p:spPr>
        <p:txBody>
          <a:bodyPr/>
          <a:lstStyle/>
          <a:p>
            <a:r>
              <a:rPr lang="zh-CN" altLang="en-US" dirty="0"/>
              <a:t>存储系统构成：</a:t>
            </a:r>
            <a:r>
              <a:rPr lang="en-US" altLang="zh-CN" dirty="0"/>
              <a:t>TLB+L1</a:t>
            </a:r>
            <a:r>
              <a:rPr lang="zh-CN" altLang="en-US" dirty="0"/>
              <a:t>缓存</a:t>
            </a:r>
            <a:endParaRPr lang="en-US" altLang="zh-CN" dirty="0"/>
          </a:p>
          <a:p>
            <a:pPr lvl="1"/>
            <a:r>
              <a:rPr lang="zh-CN" altLang="en-US" dirty="0"/>
              <a:t>内存按字节寻址</a:t>
            </a:r>
            <a:endParaRPr lang="en-US" altLang="zh-CN" dirty="0"/>
          </a:p>
          <a:p>
            <a:pPr lvl="1"/>
            <a:r>
              <a:rPr lang="zh-CN" altLang="en-US" dirty="0"/>
              <a:t>虚拟地址</a:t>
            </a:r>
            <a:r>
              <a:rPr lang="en-US" altLang="zh-CN" dirty="0"/>
              <a:t>14</a:t>
            </a:r>
            <a:r>
              <a:rPr lang="zh-CN" altLang="en-US" dirty="0"/>
              <a:t>位长（</a:t>
            </a:r>
            <a:r>
              <a:rPr lang="en-US" altLang="zh-CN" dirty="0"/>
              <a:t>n=14</a:t>
            </a:r>
            <a:r>
              <a:rPr lang="zh-CN" altLang="en-US" dirty="0"/>
              <a:t>）</a:t>
            </a:r>
            <a:endParaRPr lang="en-US" altLang="zh-CN" dirty="0"/>
          </a:p>
          <a:p>
            <a:pPr lvl="1"/>
            <a:r>
              <a:rPr lang="zh-CN" altLang="en-US" dirty="0"/>
              <a:t>物理地址</a:t>
            </a:r>
            <a:r>
              <a:rPr lang="en-US" altLang="zh-CN" dirty="0"/>
              <a:t>12</a:t>
            </a:r>
            <a:r>
              <a:rPr lang="zh-CN" altLang="en-US" dirty="0"/>
              <a:t>位长（</a:t>
            </a:r>
            <a:r>
              <a:rPr lang="en-US" altLang="zh-CN" dirty="0"/>
              <a:t>m=12</a:t>
            </a:r>
            <a:r>
              <a:rPr lang="zh-CN" altLang="en-US" dirty="0"/>
              <a:t>）</a:t>
            </a:r>
            <a:endParaRPr lang="en-US" altLang="zh-CN" dirty="0"/>
          </a:p>
          <a:p>
            <a:pPr lvl="1"/>
            <a:r>
              <a:rPr lang="en-US" altLang="zh-CN" dirty="0">
                <a:solidFill>
                  <a:prstClr val="black"/>
                </a:solidFill>
              </a:rPr>
              <a:t>L1</a:t>
            </a:r>
            <a:r>
              <a:rPr lang="zh-CN" altLang="en-US" dirty="0">
                <a:solidFill>
                  <a:prstClr val="black"/>
                </a:solidFill>
              </a:rPr>
              <a:t>采用物理寻址，直接映射，行大小为</a:t>
            </a:r>
            <a:r>
              <a:rPr lang="en-US" altLang="zh-CN" dirty="0">
                <a:solidFill>
                  <a:prstClr val="black"/>
                </a:solidFill>
              </a:rPr>
              <a:t>4</a:t>
            </a:r>
            <a:r>
              <a:rPr lang="zh-CN" altLang="en-US" dirty="0">
                <a:solidFill>
                  <a:prstClr val="black"/>
                </a:solidFill>
              </a:rPr>
              <a:t>字节，共有</a:t>
            </a:r>
            <a:r>
              <a:rPr lang="en-US" altLang="zh-CN" dirty="0">
                <a:solidFill>
                  <a:prstClr val="black"/>
                </a:solidFill>
              </a:rPr>
              <a:t>16</a:t>
            </a:r>
            <a:r>
              <a:rPr lang="zh-CN" altLang="en-US" dirty="0">
                <a:solidFill>
                  <a:prstClr val="black"/>
                </a:solidFill>
              </a:rPr>
              <a:t>个组</a:t>
            </a:r>
          </a:p>
          <a:p>
            <a:endParaRPr lang="en-US" altLang="zh-CN" dirty="0"/>
          </a:p>
        </p:txBody>
      </p:sp>
      <p:sp>
        <p:nvSpPr>
          <p:cNvPr id="4" name="日期占位符 3"/>
          <p:cNvSpPr>
            <a:spLocks noGrp="1"/>
          </p:cNvSpPr>
          <p:nvPr>
            <p:ph type="dt" sz="half" idx="10"/>
          </p:nvPr>
        </p:nvSpPr>
        <p:spPr/>
        <p:txBody>
          <a:bodyPr/>
          <a:lstStyle/>
          <a:p>
            <a:fld id="{9CEBEAAA-CEA9-409E-B1B8-EC2A12C46476}"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104</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619672" y="3861048"/>
            <a:ext cx="5904656" cy="2046290"/>
          </a:xfrm>
          <a:prstGeom prst="rect">
            <a:avLst/>
          </a:prstGeom>
        </p:spPr>
      </p:pic>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040560"/>
          </a:xfrm>
        </p:spPr>
        <p:txBody>
          <a:bodyPr>
            <a:normAutofit/>
          </a:bodyPr>
          <a:lstStyle/>
          <a:p>
            <a:r>
              <a:rPr lang="zh-CN" altLang="en-US" dirty="0"/>
              <a:t>页面大小</a:t>
            </a:r>
            <a:r>
              <a:rPr lang="en-US" altLang="zh-CN" dirty="0"/>
              <a:t>64</a:t>
            </a:r>
            <a:r>
              <a:rPr lang="zh-CN" altLang="en-US" dirty="0"/>
              <a:t>字节（</a:t>
            </a:r>
            <a:r>
              <a:rPr lang="en-US" altLang="zh-CN" dirty="0"/>
              <a:t>P=64</a:t>
            </a:r>
            <a:r>
              <a:rPr lang="zh-CN" altLang="en-US" dirty="0"/>
              <a:t>）</a:t>
            </a:r>
            <a:endParaRPr lang="en-US" altLang="zh-CN" dirty="0"/>
          </a:p>
          <a:p>
            <a:r>
              <a:rPr lang="en-US" altLang="zh-CN" dirty="0"/>
              <a:t>TLB</a:t>
            </a:r>
            <a:r>
              <a:rPr lang="zh-CN" altLang="en-US" dirty="0"/>
              <a:t>为四路组相联</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AA563B26-68AF-4779-8633-EC33F7E4D271}"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105</a:t>
            </a:fld>
            <a:endParaRPr lang="zh-CN" altLang="en-US">
              <a:solidFill>
                <a:prstClr val="black">
                  <a:tint val="75000"/>
                </a:prstClr>
              </a:solidFill>
            </a:endParaRPr>
          </a:p>
        </p:txBody>
      </p:sp>
      <p:pic>
        <p:nvPicPr>
          <p:cNvPr id="9" name="图片 8"/>
          <p:cNvPicPr>
            <a:picLocks noChangeAspect="1"/>
          </p:cNvPicPr>
          <p:nvPr/>
        </p:nvPicPr>
        <p:blipFill>
          <a:blip r:embed="rId2"/>
          <a:stretch>
            <a:fillRect/>
          </a:stretch>
        </p:blipFill>
        <p:spPr>
          <a:xfrm>
            <a:off x="1524000" y="2357143"/>
            <a:ext cx="6014492" cy="1070146"/>
          </a:xfrm>
          <a:prstGeom prst="rect">
            <a:avLst/>
          </a:prstGeom>
        </p:spPr>
      </p:pic>
      <p:pic>
        <p:nvPicPr>
          <p:cNvPr id="10" name="图片 9"/>
          <p:cNvPicPr>
            <a:picLocks noChangeAspect="1"/>
          </p:cNvPicPr>
          <p:nvPr/>
        </p:nvPicPr>
        <p:blipFill>
          <a:blip r:embed="rId3"/>
          <a:stretch>
            <a:fillRect/>
          </a:stretch>
        </p:blipFill>
        <p:spPr>
          <a:xfrm>
            <a:off x="1556728" y="3717032"/>
            <a:ext cx="6214038" cy="1706087"/>
          </a:xfrm>
          <a:prstGeom prst="rect">
            <a:avLst/>
          </a:prstGeom>
        </p:spPr>
      </p:pic>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页表</a:t>
            </a:r>
          </a:p>
        </p:txBody>
      </p:sp>
      <p:sp>
        <p:nvSpPr>
          <p:cNvPr id="4" name="日期占位符 3"/>
          <p:cNvSpPr>
            <a:spLocks noGrp="1"/>
          </p:cNvSpPr>
          <p:nvPr>
            <p:ph type="dt" sz="half" idx="10"/>
          </p:nvPr>
        </p:nvSpPr>
        <p:spPr/>
        <p:txBody>
          <a:bodyPr/>
          <a:lstStyle/>
          <a:p>
            <a:fld id="{F3A209FF-64A4-4E7C-ABA0-AE34AF2F4EF5}"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106</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2531308" y="1571662"/>
            <a:ext cx="4021892" cy="3024336"/>
          </a:xfrm>
          <a:prstGeom prst="rect">
            <a:avLst/>
          </a:prstGeom>
        </p:spPr>
      </p:pic>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zh-CN" altLang="en-US"/>
              <a:t>高速缓存</a:t>
            </a:r>
          </a:p>
        </p:txBody>
      </p:sp>
      <p:sp>
        <p:nvSpPr>
          <p:cNvPr id="2" name="日期占位符 1"/>
          <p:cNvSpPr>
            <a:spLocks noGrp="1"/>
          </p:cNvSpPr>
          <p:nvPr>
            <p:ph type="dt" sz="half" idx="10"/>
          </p:nvPr>
        </p:nvSpPr>
        <p:spPr/>
        <p:txBody>
          <a:bodyPr/>
          <a:lstStyle/>
          <a:p>
            <a:fld id="{F66D28C8-551B-410D-A307-3C913E6C16EF}"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107</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2483768" y="1052736"/>
            <a:ext cx="4336075" cy="4569883"/>
          </a:xfrm>
          <a:prstGeom prst="rect">
            <a:avLst/>
          </a:prstGeom>
        </p:spPr>
      </p:pic>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698500" y="896131"/>
            <a:ext cx="8229600" cy="4525963"/>
          </a:xfrm>
        </p:spPr>
        <p:txBody>
          <a:bodyPr/>
          <a:lstStyle/>
          <a:p>
            <a:r>
              <a:rPr lang="en-US" altLang="zh-CN"/>
              <a:t>CPU</a:t>
            </a:r>
            <a:r>
              <a:rPr lang="zh-CN" altLang="en-US"/>
              <a:t>读地址</a:t>
            </a:r>
            <a:r>
              <a:rPr lang="en-US" altLang="zh-CN"/>
              <a:t>0X03d4</a:t>
            </a:r>
            <a:r>
              <a:rPr lang="zh-CN" altLang="en-US"/>
              <a:t>处字节</a:t>
            </a:r>
          </a:p>
        </p:txBody>
      </p:sp>
      <p:sp>
        <p:nvSpPr>
          <p:cNvPr id="2" name="日期占位符 1"/>
          <p:cNvSpPr>
            <a:spLocks noGrp="1"/>
          </p:cNvSpPr>
          <p:nvPr>
            <p:ph type="dt" sz="half" idx="10"/>
          </p:nvPr>
        </p:nvSpPr>
        <p:spPr/>
        <p:txBody>
          <a:bodyPr/>
          <a:lstStyle/>
          <a:p>
            <a:fld id="{A6FCE8B1-63FC-4421-A673-13C504B28BC4}"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108</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1609858" y="1521147"/>
            <a:ext cx="5459012" cy="1569325"/>
          </a:xfrm>
          <a:prstGeom prst="rect">
            <a:avLst/>
          </a:prstGeom>
        </p:spPr>
      </p:pic>
      <p:pic>
        <p:nvPicPr>
          <p:cNvPr id="9" name="图片 8"/>
          <p:cNvPicPr>
            <a:picLocks noChangeAspect="1"/>
          </p:cNvPicPr>
          <p:nvPr/>
        </p:nvPicPr>
        <p:blipFill>
          <a:blip r:embed="rId3"/>
          <a:stretch>
            <a:fillRect/>
          </a:stretch>
        </p:blipFill>
        <p:spPr>
          <a:xfrm>
            <a:off x="1232345" y="3403239"/>
            <a:ext cx="6214038" cy="1706087"/>
          </a:xfrm>
          <a:prstGeom prst="rect">
            <a:avLst/>
          </a:prstGeom>
        </p:spPr>
      </p:pic>
      <p:cxnSp>
        <p:nvCxnSpPr>
          <p:cNvPr id="13" name="直接连接符 12"/>
          <p:cNvCxnSpPr/>
          <p:nvPr/>
        </p:nvCxnSpPr>
        <p:spPr>
          <a:xfrm>
            <a:off x="3124200" y="4778062"/>
            <a:ext cx="8424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698500" y="896131"/>
            <a:ext cx="8229600" cy="4525963"/>
          </a:xfrm>
        </p:spPr>
        <p:txBody>
          <a:bodyPr/>
          <a:lstStyle/>
          <a:p>
            <a:r>
              <a:rPr lang="en-US" altLang="zh-CN"/>
              <a:t>CPU</a:t>
            </a:r>
            <a:r>
              <a:rPr lang="zh-CN" altLang="en-US"/>
              <a:t>读地址</a:t>
            </a:r>
            <a:r>
              <a:rPr lang="en-US" altLang="zh-CN"/>
              <a:t>0X03d4</a:t>
            </a:r>
            <a:r>
              <a:rPr lang="zh-CN" altLang="en-US"/>
              <a:t>处字节</a:t>
            </a:r>
          </a:p>
        </p:txBody>
      </p:sp>
      <p:sp>
        <p:nvSpPr>
          <p:cNvPr id="2" name="日期占位符 1"/>
          <p:cNvSpPr>
            <a:spLocks noGrp="1"/>
          </p:cNvSpPr>
          <p:nvPr>
            <p:ph type="dt" sz="half" idx="10"/>
          </p:nvPr>
        </p:nvSpPr>
        <p:spPr/>
        <p:txBody>
          <a:bodyPr/>
          <a:lstStyle/>
          <a:p>
            <a:fld id="{AD7A8500-DBD2-46D6-B6BC-0E0B6333FC84}"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109</a:t>
            </a:fld>
            <a:endParaRPr lang="zh-CN" altLang="en-US">
              <a:solidFill>
                <a:prstClr val="black">
                  <a:tint val="75000"/>
                </a:prstClr>
              </a:solidFill>
            </a:endParaRPr>
          </a:p>
        </p:txBody>
      </p:sp>
      <p:pic>
        <p:nvPicPr>
          <p:cNvPr id="5" name="图片 4"/>
          <p:cNvPicPr>
            <a:picLocks noChangeAspect="1"/>
          </p:cNvPicPr>
          <p:nvPr/>
        </p:nvPicPr>
        <p:blipFill>
          <a:blip r:embed="rId3"/>
          <a:stretch>
            <a:fillRect/>
          </a:stretch>
        </p:blipFill>
        <p:spPr>
          <a:xfrm>
            <a:off x="1609858" y="1521147"/>
            <a:ext cx="5459012" cy="1569325"/>
          </a:xfrm>
          <a:prstGeom prst="rect">
            <a:avLst/>
          </a:prstGeom>
        </p:spPr>
      </p:pic>
      <p:pic>
        <p:nvPicPr>
          <p:cNvPr id="9" name="图片 8"/>
          <p:cNvPicPr>
            <a:picLocks noChangeAspect="1"/>
          </p:cNvPicPr>
          <p:nvPr/>
        </p:nvPicPr>
        <p:blipFill>
          <a:blip r:embed="rId4"/>
          <a:stretch>
            <a:fillRect/>
          </a:stretch>
        </p:blipFill>
        <p:spPr>
          <a:xfrm>
            <a:off x="1232345" y="3403239"/>
            <a:ext cx="6214038" cy="1706087"/>
          </a:xfrm>
          <a:prstGeom prst="rect">
            <a:avLst/>
          </a:prstGeom>
        </p:spPr>
      </p:pic>
      <p:cxnSp>
        <p:nvCxnSpPr>
          <p:cNvPr id="13" name="直接连接符 12"/>
          <p:cNvCxnSpPr/>
          <p:nvPr/>
        </p:nvCxnSpPr>
        <p:spPr>
          <a:xfrm>
            <a:off x="3124200" y="4778062"/>
            <a:ext cx="8424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我们期望的存储器是什么样的？</a:t>
            </a:r>
            <a:endParaRPr lang="en-US" altLang="zh-CN"/>
          </a:p>
          <a:p>
            <a:endParaRPr lang="zh-CN" altLang="en-US"/>
          </a:p>
        </p:txBody>
      </p:sp>
      <p:sp>
        <p:nvSpPr>
          <p:cNvPr id="4" name="日期占位符 3"/>
          <p:cNvSpPr>
            <a:spLocks noGrp="1"/>
          </p:cNvSpPr>
          <p:nvPr>
            <p:ph type="dt" sz="half" idx="10"/>
          </p:nvPr>
        </p:nvSpPr>
        <p:spPr/>
        <p:txBody>
          <a:bodyPr/>
          <a:lstStyle/>
          <a:p>
            <a:fld id="{3B65A7CF-1972-47AD-8CB0-B2B22794450F}"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11</a:t>
            </a:fld>
            <a:endParaRPr lang="zh-CN" altLang="en-US">
              <a:solidFill>
                <a:prstClr val="black">
                  <a:tint val="75000"/>
                </a:prstClr>
              </a:solidFill>
            </a:endParaRPr>
          </a:p>
        </p:txBody>
      </p:sp>
      <p:sp>
        <p:nvSpPr>
          <p:cNvPr id="7" name="内容占位符 2"/>
          <p:cNvSpPr txBox="1"/>
          <p:nvPr/>
        </p:nvSpPr>
        <p:spPr>
          <a:xfrm>
            <a:off x="457200" y="2284119"/>
            <a:ext cx="7499176" cy="53265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solidFill>
                  <a:prstClr val="black"/>
                </a:solidFill>
                <a:latin typeface="仿宋" panose="02010609060101010101" pitchFamily="49" charset="-122"/>
                <a:ea typeface="仿宋" panose="02010609060101010101" pitchFamily="49" charset="-122"/>
              </a:rPr>
              <a:t>哪种存储器可以满足我们的要求</a:t>
            </a:r>
          </a:p>
        </p:txBody>
      </p:sp>
      <p:grpSp>
        <p:nvGrpSpPr>
          <p:cNvPr id="11" name="组合 10"/>
          <p:cNvGrpSpPr/>
          <p:nvPr/>
        </p:nvGrpSpPr>
        <p:grpSpPr>
          <a:xfrm>
            <a:off x="2267744" y="3265685"/>
            <a:ext cx="3312368" cy="1241579"/>
            <a:chOff x="852669" y="3247807"/>
            <a:chExt cx="3312368" cy="1241579"/>
          </a:xfrm>
        </p:grpSpPr>
        <p:sp>
          <p:nvSpPr>
            <p:cNvPr id="8" name="内容占位符 2"/>
            <p:cNvSpPr txBox="1"/>
            <p:nvPr/>
          </p:nvSpPr>
          <p:spPr>
            <a:xfrm>
              <a:off x="852669" y="3467175"/>
              <a:ext cx="3312368" cy="53265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a:solidFill>
                    <a:prstClr val="black"/>
                  </a:solidFill>
                </a:rPr>
                <a:t>     结论：</a:t>
              </a:r>
            </a:p>
          </p:txBody>
        </p:sp>
        <p:pic>
          <p:nvPicPr>
            <p:cNvPr id="10" name="图片 9"/>
            <p:cNvPicPr>
              <a:picLocks noChangeAspect="1"/>
            </p:cNvPicPr>
            <p:nvPr/>
          </p:nvPicPr>
          <p:blipFill>
            <a:blip r:embed="rId4"/>
            <a:stretch>
              <a:fillRect/>
            </a:stretch>
          </p:blipFill>
          <p:spPr>
            <a:xfrm>
              <a:off x="2455901" y="3247807"/>
              <a:ext cx="1336598" cy="1241579"/>
            </a:xfrm>
            <a:prstGeom prst="rect">
              <a:avLst/>
            </a:prstGeom>
          </p:spPr>
        </p:pic>
      </p:grpSp>
      <p:sp>
        <p:nvSpPr>
          <p:cNvPr id="12" name="内容占位符 2"/>
          <p:cNvSpPr txBox="1"/>
          <p:nvPr/>
        </p:nvSpPr>
        <p:spPr>
          <a:xfrm>
            <a:off x="457200" y="4619994"/>
            <a:ext cx="7931224" cy="10412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endParaRPr lang="en-US" altLang="zh-CN">
              <a:solidFill>
                <a:prstClr val="black"/>
              </a:solidFill>
              <a:latin typeface="仿宋" panose="02010609060101010101" pitchFamily="49" charset="-122"/>
              <a:ea typeface="仿宋" panose="02010609060101010101" pitchFamily="49" charset="-122"/>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a:t>PPN</a:t>
            </a:r>
            <a:r>
              <a:rPr lang="zh-CN" altLang="en-US"/>
              <a:t>：</a:t>
            </a:r>
            <a:r>
              <a:rPr lang="en-US" altLang="zh-CN"/>
              <a:t>0D  VPO:14 </a:t>
            </a:r>
          </a:p>
          <a:p>
            <a:r>
              <a:rPr lang="zh-CN" altLang="en-US"/>
              <a:t>物理地址：</a:t>
            </a:r>
            <a:r>
              <a:rPr lang="en-US" altLang="zh-CN"/>
              <a:t>01101010100  </a:t>
            </a:r>
            <a:r>
              <a:rPr lang="zh-CN" altLang="en-US"/>
              <a:t>→  </a:t>
            </a:r>
            <a:r>
              <a:rPr lang="en-US" altLang="zh-CN"/>
              <a:t>0x354</a:t>
            </a:r>
          </a:p>
        </p:txBody>
      </p:sp>
      <p:sp>
        <p:nvSpPr>
          <p:cNvPr id="4" name="日期占位符 3"/>
          <p:cNvSpPr>
            <a:spLocks noGrp="1"/>
          </p:cNvSpPr>
          <p:nvPr>
            <p:ph type="dt" sz="half" idx="10"/>
          </p:nvPr>
        </p:nvSpPr>
        <p:spPr/>
        <p:txBody>
          <a:bodyPr/>
          <a:lstStyle/>
          <a:p>
            <a:fld id="{7373575A-6565-499D-9C9F-AC217A93E0EC}"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110</a:t>
            </a:fld>
            <a:endParaRPr lang="zh-CN" altLang="en-US">
              <a:solidFill>
                <a:prstClr val="black">
                  <a:tint val="75000"/>
                </a:prstClr>
              </a:solidFill>
            </a:endParaRPr>
          </a:p>
        </p:txBody>
      </p:sp>
      <p:pic>
        <p:nvPicPr>
          <p:cNvPr id="8" name="图片 7"/>
          <p:cNvPicPr>
            <a:picLocks noChangeAspect="1"/>
          </p:cNvPicPr>
          <p:nvPr/>
        </p:nvPicPr>
        <p:blipFill>
          <a:blip r:embed="rId3"/>
          <a:stretch>
            <a:fillRect/>
          </a:stretch>
        </p:blipFill>
        <p:spPr>
          <a:xfrm>
            <a:off x="214667" y="2629134"/>
            <a:ext cx="4081597" cy="1389075"/>
          </a:xfrm>
          <a:prstGeom prst="rect">
            <a:avLst/>
          </a:prstGeom>
        </p:spPr>
      </p:pic>
      <p:pic>
        <p:nvPicPr>
          <p:cNvPr id="9" name="图片 8"/>
          <p:cNvPicPr>
            <a:picLocks noChangeAspect="1"/>
          </p:cNvPicPr>
          <p:nvPr/>
        </p:nvPicPr>
        <p:blipFill>
          <a:blip r:embed="rId4"/>
          <a:stretch>
            <a:fillRect/>
          </a:stretch>
        </p:blipFill>
        <p:spPr>
          <a:xfrm>
            <a:off x="5050932" y="2492263"/>
            <a:ext cx="3004535" cy="3612323"/>
          </a:xfrm>
          <a:prstGeom prst="rect">
            <a:avLst/>
          </a:prstGeom>
        </p:spPr>
      </p:pic>
      <p:cxnSp>
        <p:nvCxnSpPr>
          <p:cNvPr id="10" name="直接连接符 9"/>
          <p:cNvCxnSpPr/>
          <p:nvPr/>
        </p:nvCxnSpPr>
        <p:spPr>
          <a:xfrm>
            <a:off x="5339366" y="3979572"/>
            <a:ext cx="12138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36276"/>
            <a:ext cx="7886700" cy="1325563"/>
          </a:xfrm>
        </p:spPr>
        <p:txBody>
          <a:bodyPr/>
          <a:lstStyle/>
          <a:p>
            <a:r>
              <a:rPr lang="zh-CN" altLang="en-US" dirty="0"/>
              <a:t>练习</a:t>
            </a:r>
          </a:p>
        </p:txBody>
      </p:sp>
      <p:sp>
        <p:nvSpPr>
          <p:cNvPr id="3" name="内容占位符 2"/>
          <p:cNvSpPr>
            <a:spLocks noGrp="1"/>
          </p:cNvSpPr>
          <p:nvPr>
            <p:ph idx="1"/>
          </p:nvPr>
        </p:nvSpPr>
        <p:spPr>
          <a:xfrm>
            <a:off x="457200" y="1182616"/>
            <a:ext cx="8229600" cy="4525963"/>
          </a:xfrm>
        </p:spPr>
        <p:txBody>
          <a:bodyPr/>
          <a:lstStyle/>
          <a:p>
            <a:r>
              <a:rPr lang="zh-CN" altLang="en-US"/>
              <a:t>虚拟地址</a:t>
            </a:r>
            <a:r>
              <a:rPr lang="en-US" altLang="zh-CN"/>
              <a:t>0x3d7</a:t>
            </a:r>
          </a:p>
          <a:p>
            <a:r>
              <a:rPr lang="zh-CN" altLang="en-US"/>
              <a:t>请写出其虚拟地址格式，填写下面表格</a:t>
            </a:r>
            <a:endParaRPr lang="en-US" altLang="zh-CN"/>
          </a:p>
        </p:txBody>
      </p:sp>
      <p:sp>
        <p:nvSpPr>
          <p:cNvPr id="4" name="日期占位符 3"/>
          <p:cNvSpPr>
            <a:spLocks noGrp="1"/>
          </p:cNvSpPr>
          <p:nvPr>
            <p:ph type="dt" sz="half" idx="10"/>
          </p:nvPr>
        </p:nvSpPr>
        <p:spPr/>
        <p:txBody>
          <a:bodyPr/>
          <a:lstStyle/>
          <a:p>
            <a:fld id="{57D922C1-07D5-42AC-8D2F-C9323F6BE2DB}"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111</a:t>
            </a:fld>
            <a:endParaRPr lang="zh-CN" altLang="en-US">
              <a:solidFill>
                <a:prstClr val="black">
                  <a:tint val="75000"/>
                </a:prstClr>
              </a:solidFill>
            </a:endParaRPr>
          </a:p>
        </p:txBody>
      </p:sp>
      <p:graphicFrame>
        <p:nvGraphicFramePr>
          <p:cNvPr id="7" name="表格 6"/>
          <p:cNvGraphicFramePr>
            <a:graphicFrameLocks noGrp="1"/>
          </p:cNvGraphicFramePr>
          <p:nvPr/>
        </p:nvGraphicFramePr>
        <p:xfrm>
          <a:off x="1189150" y="2478826"/>
          <a:ext cx="6096006" cy="741680"/>
        </p:xfrm>
        <a:graphic>
          <a:graphicData uri="http://schemas.openxmlformats.org/drawingml/2006/table">
            <a:tbl>
              <a:tblPr firstRow="1" bandRow="1">
                <a:tableStyleId>{5C22544A-7EE6-4342-B048-85BDC9FD1C3A}</a:tableStyleId>
              </a:tblPr>
              <a:tblGrid>
                <a:gridCol w="435429">
                  <a:extLst>
                    <a:ext uri="{9D8B030D-6E8A-4147-A177-3AD203B41FA5}">
                      <a16:colId xmlns:a16="http://schemas.microsoft.com/office/drawing/2014/main" val="20000"/>
                    </a:ext>
                  </a:extLst>
                </a:gridCol>
                <a:gridCol w="435429">
                  <a:extLst>
                    <a:ext uri="{9D8B030D-6E8A-4147-A177-3AD203B41FA5}">
                      <a16:colId xmlns:a16="http://schemas.microsoft.com/office/drawing/2014/main" val="20001"/>
                    </a:ext>
                  </a:extLst>
                </a:gridCol>
                <a:gridCol w="435429">
                  <a:extLst>
                    <a:ext uri="{9D8B030D-6E8A-4147-A177-3AD203B41FA5}">
                      <a16:colId xmlns:a16="http://schemas.microsoft.com/office/drawing/2014/main" val="20002"/>
                    </a:ext>
                  </a:extLst>
                </a:gridCol>
                <a:gridCol w="435429">
                  <a:extLst>
                    <a:ext uri="{9D8B030D-6E8A-4147-A177-3AD203B41FA5}">
                      <a16:colId xmlns:a16="http://schemas.microsoft.com/office/drawing/2014/main" val="20003"/>
                    </a:ext>
                  </a:extLst>
                </a:gridCol>
                <a:gridCol w="435429">
                  <a:extLst>
                    <a:ext uri="{9D8B030D-6E8A-4147-A177-3AD203B41FA5}">
                      <a16:colId xmlns:a16="http://schemas.microsoft.com/office/drawing/2014/main" val="20004"/>
                    </a:ext>
                  </a:extLst>
                </a:gridCol>
                <a:gridCol w="435429">
                  <a:extLst>
                    <a:ext uri="{9D8B030D-6E8A-4147-A177-3AD203B41FA5}">
                      <a16:colId xmlns:a16="http://schemas.microsoft.com/office/drawing/2014/main" val="20005"/>
                    </a:ext>
                  </a:extLst>
                </a:gridCol>
                <a:gridCol w="435429">
                  <a:extLst>
                    <a:ext uri="{9D8B030D-6E8A-4147-A177-3AD203B41FA5}">
                      <a16:colId xmlns:a16="http://schemas.microsoft.com/office/drawing/2014/main" val="20006"/>
                    </a:ext>
                  </a:extLst>
                </a:gridCol>
                <a:gridCol w="435429">
                  <a:extLst>
                    <a:ext uri="{9D8B030D-6E8A-4147-A177-3AD203B41FA5}">
                      <a16:colId xmlns:a16="http://schemas.microsoft.com/office/drawing/2014/main" val="20007"/>
                    </a:ext>
                  </a:extLst>
                </a:gridCol>
                <a:gridCol w="435429">
                  <a:extLst>
                    <a:ext uri="{9D8B030D-6E8A-4147-A177-3AD203B41FA5}">
                      <a16:colId xmlns:a16="http://schemas.microsoft.com/office/drawing/2014/main" val="20008"/>
                    </a:ext>
                  </a:extLst>
                </a:gridCol>
                <a:gridCol w="435429">
                  <a:extLst>
                    <a:ext uri="{9D8B030D-6E8A-4147-A177-3AD203B41FA5}">
                      <a16:colId xmlns:a16="http://schemas.microsoft.com/office/drawing/2014/main" val="20009"/>
                    </a:ext>
                  </a:extLst>
                </a:gridCol>
                <a:gridCol w="435429">
                  <a:extLst>
                    <a:ext uri="{9D8B030D-6E8A-4147-A177-3AD203B41FA5}">
                      <a16:colId xmlns:a16="http://schemas.microsoft.com/office/drawing/2014/main" val="20010"/>
                    </a:ext>
                  </a:extLst>
                </a:gridCol>
                <a:gridCol w="435429">
                  <a:extLst>
                    <a:ext uri="{9D8B030D-6E8A-4147-A177-3AD203B41FA5}">
                      <a16:colId xmlns:a16="http://schemas.microsoft.com/office/drawing/2014/main" val="20011"/>
                    </a:ext>
                  </a:extLst>
                </a:gridCol>
                <a:gridCol w="435429">
                  <a:extLst>
                    <a:ext uri="{9D8B030D-6E8A-4147-A177-3AD203B41FA5}">
                      <a16:colId xmlns:a16="http://schemas.microsoft.com/office/drawing/2014/main" val="20012"/>
                    </a:ext>
                  </a:extLst>
                </a:gridCol>
                <a:gridCol w="435429">
                  <a:extLst>
                    <a:ext uri="{9D8B030D-6E8A-4147-A177-3AD203B41FA5}">
                      <a16:colId xmlns:a16="http://schemas.microsoft.com/office/drawing/2014/main" val="20013"/>
                    </a:ext>
                  </a:extLst>
                </a:gridCol>
              </a:tblGrid>
              <a:tr h="370840">
                <a:tc>
                  <a:txBody>
                    <a:bodyPr/>
                    <a:lstStyle/>
                    <a:p>
                      <a:r>
                        <a:rPr lang="en-US" altLang="zh-CN"/>
                        <a:t>13</a:t>
                      </a:r>
                      <a:endParaRPr lang="zh-CN" altLang="en-US"/>
                    </a:p>
                  </a:txBody>
                  <a:tcPr/>
                </a:tc>
                <a:tc>
                  <a:txBody>
                    <a:bodyPr/>
                    <a:lstStyle/>
                    <a:p>
                      <a:r>
                        <a:rPr lang="en-US" altLang="zh-CN"/>
                        <a:t>12</a:t>
                      </a:r>
                      <a:endParaRPr lang="zh-CN" altLang="en-US"/>
                    </a:p>
                  </a:txBody>
                  <a:tcPr/>
                </a:tc>
                <a:tc>
                  <a:txBody>
                    <a:bodyPr/>
                    <a:lstStyle/>
                    <a:p>
                      <a:r>
                        <a:rPr lang="en-US" altLang="zh-CN"/>
                        <a:t>11</a:t>
                      </a:r>
                      <a:endParaRPr lang="zh-CN" altLang="en-US"/>
                    </a:p>
                  </a:txBody>
                  <a:tcPr/>
                </a:tc>
                <a:tc>
                  <a:txBody>
                    <a:bodyPr/>
                    <a:lstStyle/>
                    <a:p>
                      <a:r>
                        <a:rPr lang="en-US" altLang="zh-CN"/>
                        <a:t>10</a:t>
                      </a:r>
                      <a:endParaRPr lang="zh-CN" altLang="en-US"/>
                    </a:p>
                  </a:txBody>
                  <a:tcPr/>
                </a:tc>
                <a:tc>
                  <a:txBody>
                    <a:bodyPr/>
                    <a:lstStyle/>
                    <a:p>
                      <a:r>
                        <a:rPr lang="en-US" altLang="zh-CN"/>
                        <a:t>9</a:t>
                      </a:r>
                      <a:endParaRPr lang="zh-CN" altLang="en-US"/>
                    </a:p>
                  </a:txBody>
                  <a:tcPr/>
                </a:tc>
                <a:tc>
                  <a:txBody>
                    <a:bodyPr/>
                    <a:lstStyle/>
                    <a:p>
                      <a:r>
                        <a:rPr lang="en-US" altLang="zh-CN"/>
                        <a:t>8</a:t>
                      </a:r>
                      <a:endParaRPr lang="zh-CN" altLang="en-US"/>
                    </a:p>
                  </a:txBody>
                  <a:tcPr/>
                </a:tc>
                <a:tc>
                  <a:txBody>
                    <a:bodyPr/>
                    <a:lstStyle/>
                    <a:p>
                      <a:r>
                        <a:rPr lang="en-US" altLang="zh-CN"/>
                        <a:t>7</a:t>
                      </a:r>
                      <a:endParaRPr lang="zh-CN" altLang="en-US"/>
                    </a:p>
                  </a:txBody>
                  <a:tcPr/>
                </a:tc>
                <a:tc>
                  <a:txBody>
                    <a:bodyPr/>
                    <a:lstStyle/>
                    <a:p>
                      <a:r>
                        <a:rPr lang="en-US" altLang="zh-CN"/>
                        <a:t>6</a:t>
                      </a:r>
                      <a:endParaRPr lang="zh-CN" altLang="en-US"/>
                    </a:p>
                  </a:txBody>
                  <a:tcPr/>
                </a:tc>
                <a:tc>
                  <a:txBody>
                    <a:bodyPr/>
                    <a:lstStyle/>
                    <a:p>
                      <a:r>
                        <a:rPr lang="en-US" altLang="zh-CN"/>
                        <a:t>5</a:t>
                      </a:r>
                      <a:endParaRPr lang="zh-CN" altLang="en-US"/>
                    </a:p>
                  </a:txBody>
                  <a:tcPr/>
                </a:tc>
                <a:tc>
                  <a:txBody>
                    <a:bodyPr/>
                    <a:lstStyle/>
                    <a:p>
                      <a:r>
                        <a:rPr lang="en-US" altLang="zh-CN"/>
                        <a:t>4</a:t>
                      </a:r>
                      <a:endParaRPr lang="zh-CN" altLang="en-US"/>
                    </a:p>
                  </a:txBody>
                  <a:tcPr/>
                </a:tc>
                <a:tc>
                  <a:txBody>
                    <a:bodyPr/>
                    <a:lstStyle/>
                    <a:p>
                      <a:r>
                        <a:rPr lang="en-US" altLang="zh-CN"/>
                        <a:t>3</a:t>
                      </a:r>
                      <a:endParaRPr lang="zh-CN" altLang="en-US"/>
                    </a:p>
                  </a:txBody>
                  <a:tcPr/>
                </a:tc>
                <a:tc>
                  <a:txBody>
                    <a:bodyPr/>
                    <a:lstStyle/>
                    <a:p>
                      <a:r>
                        <a:rPr lang="en-US" altLang="zh-CN"/>
                        <a:t>2</a:t>
                      </a:r>
                      <a:endParaRPr lang="zh-CN" altLang="en-US"/>
                    </a:p>
                  </a:txBody>
                  <a:tcPr/>
                </a:tc>
                <a:tc>
                  <a:txBody>
                    <a:bodyPr/>
                    <a:lstStyle/>
                    <a:p>
                      <a:r>
                        <a:rPr lang="en-US" altLang="zh-CN"/>
                        <a:t>1</a:t>
                      </a:r>
                      <a:endParaRPr lang="zh-CN" altLang="en-US"/>
                    </a:p>
                  </a:txBody>
                  <a:tcPr/>
                </a:tc>
                <a:tc>
                  <a:txBody>
                    <a:bodyPr/>
                    <a:lstStyle/>
                    <a:p>
                      <a:r>
                        <a:rPr lang="en-US" altLang="zh-CN"/>
                        <a:t>0</a:t>
                      </a:r>
                      <a:endParaRPr lang="zh-CN" altLang="en-US"/>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nvGraphicFramePr>
        <p:xfrm>
          <a:off x="1240665" y="3496257"/>
          <a:ext cx="6096000" cy="25958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zh-CN" altLang="en-US"/>
                        <a:t>参数</a:t>
                      </a:r>
                    </a:p>
                  </a:txBody>
                  <a:tcPr/>
                </a:tc>
                <a:tc>
                  <a:txBody>
                    <a:bodyPr/>
                    <a:lstStyle/>
                    <a:p>
                      <a:pPr algn="ctr"/>
                      <a:r>
                        <a:rPr lang="zh-CN" altLang="en-US"/>
                        <a:t>数值</a:t>
                      </a:r>
                    </a:p>
                  </a:txBody>
                  <a:tcPr/>
                </a:tc>
                <a:extLst>
                  <a:ext uri="{0D108BD9-81ED-4DB2-BD59-A6C34878D82A}">
                    <a16:rowId xmlns:a16="http://schemas.microsoft.com/office/drawing/2014/main" val="10000"/>
                  </a:ext>
                </a:extLst>
              </a:tr>
              <a:tr h="370840">
                <a:tc>
                  <a:txBody>
                    <a:bodyPr/>
                    <a:lstStyle/>
                    <a:p>
                      <a:r>
                        <a:rPr lang="en-US" altLang="zh-CN"/>
                        <a:t>VPN</a:t>
                      </a:r>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r h="370840">
                <a:tc>
                  <a:txBody>
                    <a:bodyPr/>
                    <a:lstStyle/>
                    <a:p>
                      <a:r>
                        <a:rPr lang="en-US" altLang="zh-CN"/>
                        <a:t>TLB</a:t>
                      </a:r>
                      <a:r>
                        <a:rPr lang="zh-CN" altLang="en-US"/>
                        <a:t>索引</a:t>
                      </a:r>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en-US" altLang="zh-CN"/>
                        <a:t>TLB</a:t>
                      </a:r>
                      <a:r>
                        <a:rPr lang="zh-CN" altLang="en-US"/>
                        <a:t>标识</a:t>
                      </a:r>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r>
                        <a:rPr lang="en-US" altLang="zh-CN"/>
                        <a:t>TLB</a:t>
                      </a:r>
                      <a:r>
                        <a:rPr lang="zh-CN" altLang="en-US"/>
                        <a:t>命中？</a:t>
                      </a:r>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zh-CN" altLang="en-US"/>
                        <a:t>缺页？</a:t>
                      </a:r>
                    </a:p>
                  </a:txBody>
                  <a:tcPr/>
                </a:tc>
                <a:tc>
                  <a:txBody>
                    <a:bodyPr/>
                    <a:lstStyle/>
                    <a:p>
                      <a:endParaRPr lang="zh-CN" altLang="en-US"/>
                    </a:p>
                  </a:txBody>
                  <a:tcPr/>
                </a:tc>
                <a:extLst>
                  <a:ext uri="{0D108BD9-81ED-4DB2-BD59-A6C34878D82A}">
                    <a16:rowId xmlns:a16="http://schemas.microsoft.com/office/drawing/2014/main" val="10005"/>
                  </a:ext>
                </a:extLst>
              </a:tr>
              <a:tr h="370840">
                <a:tc>
                  <a:txBody>
                    <a:bodyPr/>
                    <a:lstStyle/>
                    <a:p>
                      <a:r>
                        <a:rPr lang="en-US" altLang="zh-CN"/>
                        <a:t>PPN</a:t>
                      </a:r>
                      <a:endParaRPr lang="zh-CN" altLang="en-US"/>
                    </a:p>
                  </a:txBody>
                  <a:tcPr/>
                </a:tc>
                <a:tc>
                  <a:txBody>
                    <a:bodyPr/>
                    <a:lstStyle/>
                    <a:p>
                      <a:endParaRPr lang="zh-CN" altLang="en-US"/>
                    </a:p>
                  </a:txBody>
                  <a:tcPr/>
                </a:tc>
                <a:extLst>
                  <a:ext uri="{0D108BD9-81ED-4DB2-BD59-A6C34878D82A}">
                    <a16:rowId xmlns:a16="http://schemas.microsoft.com/office/drawing/2014/main" val="10006"/>
                  </a:ext>
                </a:extLst>
              </a:tr>
            </a:tbl>
          </a:graphicData>
        </a:graphic>
      </p:graphicFrame>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请写出其物理地址格式，填写下面表格</a:t>
            </a:r>
            <a:endParaRPr lang="en-US" altLang="zh-CN"/>
          </a:p>
          <a:p>
            <a:endParaRPr lang="zh-CN" altLang="en-US"/>
          </a:p>
        </p:txBody>
      </p:sp>
      <p:sp>
        <p:nvSpPr>
          <p:cNvPr id="4" name="日期占位符 3"/>
          <p:cNvSpPr>
            <a:spLocks noGrp="1"/>
          </p:cNvSpPr>
          <p:nvPr>
            <p:ph type="dt" sz="half" idx="10"/>
          </p:nvPr>
        </p:nvSpPr>
        <p:spPr/>
        <p:txBody>
          <a:bodyPr/>
          <a:lstStyle/>
          <a:p>
            <a:fld id="{6112E2D7-4C51-4A4D-AECF-36670976A7AF}"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112</a:t>
            </a:fld>
            <a:endParaRPr lang="zh-CN" altLang="en-US">
              <a:solidFill>
                <a:prstClr val="black">
                  <a:tint val="75000"/>
                </a:prstClr>
              </a:solidFill>
            </a:endParaRPr>
          </a:p>
        </p:txBody>
      </p:sp>
      <p:graphicFrame>
        <p:nvGraphicFramePr>
          <p:cNvPr id="7" name="表格 6"/>
          <p:cNvGraphicFramePr>
            <a:graphicFrameLocks noGrp="1"/>
          </p:cNvGraphicFramePr>
          <p:nvPr/>
        </p:nvGraphicFramePr>
        <p:xfrm>
          <a:off x="1549758" y="2169392"/>
          <a:ext cx="5225148" cy="741680"/>
        </p:xfrm>
        <a:graphic>
          <a:graphicData uri="http://schemas.openxmlformats.org/drawingml/2006/table">
            <a:tbl>
              <a:tblPr firstRow="1" bandRow="1">
                <a:tableStyleId>{5C22544A-7EE6-4342-B048-85BDC9FD1C3A}</a:tableStyleId>
              </a:tblPr>
              <a:tblGrid>
                <a:gridCol w="435429">
                  <a:extLst>
                    <a:ext uri="{9D8B030D-6E8A-4147-A177-3AD203B41FA5}">
                      <a16:colId xmlns:a16="http://schemas.microsoft.com/office/drawing/2014/main" val="20000"/>
                    </a:ext>
                  </a:extLst>
                </a:gridCol>
                <a:gridCol w="435429">
                  <a:extLst>
                    <a:ext uri="{9D8B030D-6E8A-4147-A177-3AD203B41FA5}">
                      <a16:colId xmlns:a16="http://schemas.microsoft.com/office/drawing/2014/main" val="20001"/>
                    </a:ext>
                  </a:extLst>
                </a:gridCol>
                <a:gridCol w="435429">
                  <a:extLst>
                    <a:ext uri="{9D8B030D-6E8A-4147-A177-3AD203B41FA5}">
                      <a16:colId xmlns:a16="http://schemas.microsoft.com/office/drawing/2014/main" val="20002"/>
                    </a:ext>
                  </a:extLst>
                </a:gridCol>
                <a:gridCol w="435429">
                  <a:extLst>
                    <a:ext uri="{9D8B030D-6E8A-4147-A177-3AD203B41FA5}">
                      <a16:colId xmlns:a16="http://schemas.microsoft.com/office/drawing/2014/main" val="20003"/>
                    </a:ext>
                  </a:extLst>
                </a:gridCol>
                <a:gridCol w="435429">
                  <a:extLst>
                    <a:ext uri="{9D8B030D-6E8A-4147-A177-3AD203B41FA5}">
                      <a16:colId xmlns:a16="http://schemas.microsoft.com/office/drawing/2014/main" val="20004"/>
                    </a:ext>
                  </a:extLst>
                </a:gridCol>
                <a:gridCol w="435429">
                  <a:extLst>
                    <a:ext uri="{9D8B030D-6E8A-4147-A177-3AD203B41FA5}">
                      <a16:colId xmlns:a16="http://schemas.microsoft.com/office/drawing/2014/main" val="20005"/>
                    </a:ext>
                  </a:extLst>
                </a:gridCol>
                <a:gridCol w="435429">
                  <a:extLst>
                    <a:ext uri="{9D8B030D-6E8A-4147-A177-3AD203B41FA5}">
                      <a16:colId xmlns:a16="http://schemas.microsoft.com/office/drawing/2014/main" val="20006"/>
                    </a:ext>
                  </a:extLst>
                </a:gridCol>
                <a:gridCol w="435429">
                  <a:extLst>
                    <a:ext uri="{9D8B030D-6E8A-4147-A177-3AD203B41FA5}">
                      <a16:colId xmlns:a16="http://schemas.microsoft.com/office/drawing/2014/main" val="20007"/>
                    </a:ext>
                  </a:extLst>
                </a:gridCol>
                <a:gridCol w="435429">
                  <a:extLst>
                    <a:ext uri="{9D8B030D-6E8A-4147-A177-3AD203B41FA5}">
                      <a16:colId xmlns:a16="http://schemas.microsoft.com/office/drawing/2014/main" val="20008"/>
                    </a:ext>
                  </a:extLst>
                </a:gridCol>
                <a:gridCol w="435429">
                  <a:extLst>
                    <a:ext uri="{9D8B030D-6E8A-4147-A177-3AD203B41FA5}">
                      <a16:colId xmlns:a16="http://schemas.microsoft.com/office/drawing/2014/main" val="20009"/>
                    </a:ext>
                  </a:extLst>
                </a:gridCol>
                <a:gridCol w="435429">
                  <a:extLst>
                    <a:ext uri="{9D8B030D-6E8A-4147-A177-3AD203B41FA5}">
                      <a16:colId xmlns:a16="http://schemas.microsoft.com/office/drawing/2014/main" val="20010"/>
                    </a:ext>
                  </a:extLst>
                </a:gridCol>
                <a:gridCol w="435429">
                  <a:extLst>
                    <a:ext uri="{9D8B030D-6E8A-4147-A177-3AD203B41FA5}">
                      <a16:colId xmlns:a16="http://schemas.microsoft.com/office/drawing/2014/main" val="20011"/>
                    </a:ext>
                  </a:extLst>
                </a:gridCol>
              </a:tblGrid>
              <a:tr h="370840">
                <a:tc>
                  <a:txBody>
                    <a:bodyPr/>
                    <a:lstStyle/>
                    <a:p>
                      <a:r>
                        <a:rPr lang="en-US" altLang="zh-CN"/>
                        <a:t>11</a:t>
                      </a:r>
                      <a:endParaRPr lang="zh-CN" altLang="en-US"/>
                    </a:p>
                  </a:txBody>
                  <a:tcPr/>
                </a:tc>
                <a:tc>
                  <a:txBody>
                    <a:bodyPr/>
                    <a:lstStyle/>
                    <a:p>
                      <a:r>
                        <a:rPr lang="en-US" altLang="zh-CN"/>
                        <a:t>10</a:t>
                      </a:r>
                      <a:endParaRPr lang="zh-CN" altLang="en-US"/>
                    </a:p>
                  </a:txBody>
                  <a:tcPr/>
                </a:tc>
                <a:tc>
                  <a:txBody>
                    <a:bodyPr/>
                    <a:lstStyle/>
                    <a:p>
                      <a:r>
                        <a:rPr lang="en-US" altLang="zh-CN"/>
                        <a:t>9</a:t>
                      </a:r>
                      <a:endParaRPr lang="zh-CN" altLang="en-US"/>
                    </a:p>
                  </a:txBody>
                  <a:tcPr/>
                </a:tc>
                <a:tc>
                  <a:txBody>
                    <a:bodyPr/>
                    <a:lstStyle/>
                    <a:p>
                      <a:r>
                        <a:rPr lang="en-US" altLang="zh-CN"/>
                        <a:t>8</a:t>
                      </a:r>
                      <a:endParaRPr lang="zh-CN" altLang="en-US"/>
                    </a:p>
                  </a:txBody>
                  <a:tcPr/>
                </a:tc>
                <a:tc>
                  <a:txBody>
                    <a:bodyPr/>
                    <a:lstStyle/>
                    <a:p>
                      <a:r>
                        <a:rPr lang="en-US" altLang="zh-CN"/>
                        <a:t>7</a:t>
                      </a:r>
                      <a:endParaRPr lang="zh-CN" altLang="en-US"/>
                    </a:p>
                  </a:txBody>
                  <a:tcPr/>
                </a:tc>
                <a:tc>
                  <a:txBody>
                    <a:bodyPr/>
                    <a:lstStyle/>
                    <a:p>
                      <a:r>
                        <a:rPr lang="en-US" altLang="zh-CN"/>
                        <a:t>6</a:t>
                      </a:r>
                      <a:endParaRPr lang="zh-CN" altLang="en-US"/>
                    </a:p>
                  </a:txBody>
                  <a:tcPr/>
                </a:tc>
                <a:tc>
                  <a:txBody>
                    <a:bodyPr/>
                    <a:lstStyle/>
                    <a:p>
                      <a:r>
                        <a:rPr lang="en-US" altLang="zh-CN"/>
                        <a:t>5</a:t>
                      </a:r>
                      <a:endParaRPr lang="zh-CN" altLang="en-US"/>
                    </a:p>
                  </a:txBody>
                  <a:tcPr/>
                </a:tc>
                <a:tc>
                  <a:txBody>
                    <a:bodyPr/>
                    <a:lstStyle/>
                    <a:p>
                      <a:r>
                        <a:rPr lang="en-US" altLang="zh-CN"/>
                        <a:t>4</a:t>
                      </a:r>
                      <a:endParaRPr lang="zh-CN" altLang="en-US"/>
                    </a:p>
                  </a:txBody>
                  <a:tcPr/>
                </a:tc>
                <a:tc>
                  <a:txBody>
                    <a:bodyPr/>
                    <a:lstStyle/>
                    <a:p>
                      <a:r>
                        <a:rPr lang="en-US" altLang="zh-CN"/>
                        <a:t>3</a:t>
                      </a:r>
                      <a:endParaRPr lang="zh-CN" altLang="en-US"/>
                    </a:p>
                  </a:txBody>
                  <a:tcPr/>
                </a:tc>
                <a:tc>
                  <a:txBody>
                    <a:bodyPr/>
                    <a:lstStyle/>
                    <a:p>
                      <a:r>
                        <a:rPr lang="en-US" altLang="zh-CN"/>
                        <a:t>2</a:t>
                      </a:r>
                      <a:endParaRPr lang="zh-CN" altLang="en-US"/>
                    </a:p>
                  </a:txBody>
                  <a:tcPr/>
                </a:tc>
                <a:tc>
                  <a:txBody>
                    <a:bodyPr/>
                    <a:lstStyle/>
                    <a:p>
                      <a:r>
                        <a:rPr lang="en-US" altLang="zh-CN"/>
                        <a:t>1</a:t>
                      </a:r>
                      <a:endParaRPr lang="zh-CN" altLang="en-US"/>
                    </a:p>
                  </a:txBody>
                  <a:tcPr/>
                </a:tc>
                <a:tc>
                  <a:txBody>
                    <a:bodyPr/>
                    <a:lstStyle/>
                    <a:p>
                      <a:r>
                        <a:rPr lang="en-US" altLang="zh-CN"/>
                        <a:t>0</a:t>
                      </a:r>
                      <a:endParaRPr lang="zh-CN" altLang="en-US"/>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nvGraphicFramePr>
        <p:xfrm>
          <a:off x="1150513" y="3264096"/>
          <a:ext cx="6096000" cy="2225040"/>
        </p:xfrm>
        <a:graphic>
          <a:graphicData uri="http://schemas.openxmlformats.org/drawingml/2006/table">
            <a:tbl>
              <a:tblPr firstRow="1" bandRow="1">
                <a:tableStyleId>{5C22544A-7EE6-4342-B048-85BDC9FD1C3A}</a:tableStyleId>
              </a:tblPr>
              <a:tblGrid>
                <a:gridCol w="2726028">
                  <a:extLst>
                    <a:ext uri="{9D8B030D-6E8A-4147-A177-3AD203B41FA5}">
                      <a16:colId xmlns:a16="http://schemas.microsoft.com/office/drawing/2014/main" val="20000"/>
                    </a:ext>
                  </a:extLst>
                </a:gridCol>
                <a:gridCol w="3369972">
                  <a:extLst>
                    <a:ext uri="{9D8B030D-6E8A-4147-A177-3AD203B41FA5}">
                      <a16:colId xmlns:a16="http://schemas.microsoft.com/office/drawing/2014/main" val="20001"/>
                    </a:ext>
                  </a:extLst>
                </a:gridCol>
              </a:tblGrid>
              <a:tr h="370840">
                <a:tc>
                  <a:txBody>
                    <a:bodyPr/>
                    <a:lstStyle/>
                    <a:p>
                      <a:pPr algn="ctr"/>
                      <a:r>
                        <a:rPr lang="zh-CN" altLang="en-US"/>
                        <a:t>参数</a:t>
                      </a:r>
                    </a:p>
                  </a:txBody>
                  <a:tcPr/>
                </a:tc>
                <a:tc>
                  <a:txBody>
                    <a:bodyPr/>
                    <a:lstStyle/>
                    <a:p>
                      <a:pPr algn="ctr"/>
                      <a:r>
                        <a:rPr lang="zh-CN" altLang="en-US"/>
                        <a:t>数值</a:t>
                      </a:r>
                    </a:p>
                  </a:txBody>
                  <a:tcPr/>
                </a:tc>
                <a:extLst>
                  <a:ext uri="{0D108BD9-81ED-4DB2-BD59-A6C34878D82A}">
                    <a16:rowId xmlns:a16="http://schemas.microsoft.com/office/drawing/2014/main" val="10000"/>
                  </a:ext>
                </a:extLst>
              </a:tr>
              <a:tr h="370840">
                <a:tc>
                  <a:txBody>
                    <a:bodyPr/>
                    <a:lstStyle/>
                    <a:p>
                      <a:r>
                        <a:rPr lang="zh-CN" altLang="en-US"/>
                        <a:t>字节偏移</a:t>
                      </a:r>
                    </a:p>
                  </a:txBody>
                  <a:tcPr/>
                </a:tc>
                <a:tc>
                  <a:txBody>
                    <a:bodyPr/>
                    <a:lstStyle/>
                    <a:p>
                      <a:endParaRPr lang="zh-CN" altLang="en-US"/>
                    </a:p>
                  </a:txBody>
                  <a:tcPr/>
                </a:tc>
                <a:extLst>
                  <a:ext uri="{0D108BD9-81ED-4DB2-BD59-A6C34878D82A}">
                    <a16:rowId xmlns:a16="http://schemas.microsoft.com/office/drawing/2014/main" val="10001"/>
                  </a:ext>
                </a:extLst>
              </a:tr>
              <a:tr h="370840">
                <a:tc>
                  <a:txBody>
                    <a:bodyPr/>
                    <a:lstStyle/>
                    <a:p>
                      <a:r>
                        <a:rPr lang="zh-CN" altLang="en-US"/>
                        <a:t>缓存索引</a:t>
                      </a:r>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zh-CN" altLang="en-US"/>
                        <a:t>缓存标记</a:t>
                      </a:r>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r>
                        <a:rPr lang="zh-CN" altLang="en-US"/>
                        <a:t>缓存命中</a:t>
                      </a:r>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zh-CN" altLang="en-US"/>
                        <a:t>返回的缓存字节</a:t>
                      </a:r>
                    </a:p>
                  </a:txBody>
                  <a:tcPr/>
                </a:tc>
                <a:tc>
                  <a:txBody>
                    <a:bodyPr/>
                    <a:lstStyle/>
                    <a:p>
                      <a:endParaRPr lang="zh-CN" altLang="en-US"/>
                    </a:p>
                  </a:txBody>
                  <a:tcPr/>
                </a:tc>
                <a:extLst>
                  <a:ext uri="{0D108BD9-81ED-4DB2-BD59-A6C34878D82A}">
                    <a16:rowId xmlns:a16="http://schemas.microsoft.com/office/drawing/2014/main" val="10005"/>
                  </a:ext>
                </a:extLst>
              </a:tr>
            </a:tbl>
          </a:graphicData>
        </a:graphic>
      </p:graphicFrame>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a:xfrm>
            <a:off x="457200" y="569762"/>
            <a:ext cx="8229600" cy="1066800"/>
          </a:xfrm>
        </p:spPr>
        <p:txBody>
          <a:bodyPr/>
          <a:lstStyle/>
          <a:p>
            <a:pPr eaLnBrk="1" hangingPunct="1"/>
            <a:r>
              <a:rPr lang="zh-CN" altLang="en-US" dirty="0"/>
              <a:t>本章小结</a:t>
            </a:r>
          </a:p>
        </p:txBody>
      </p:sp>
      <p:sp>
        <p:nvSpPr>
          <p:cNvPr id="169987" name="内容占位符 2"/>
          <p:cNvSpPr>
            <a:spLocks noGrp="1"/>
          </p:cNvSpPr>
          <p:nvPr>
            <p:ph idx="1"/>
          </p:nvPr>
        </p:nvSpPr>
        <p:spPr>
          <a:xfrm>
            <a:off x="457200" y="1412776"/>
            <a:ext cx="8229600" cy="4324350"/>
          </a:xfrm>
        </p:spPr>
        <p:txBody>
          <a:bodyPr/>
          <a:lstStyle/>
          <a:p>
            <a:pPr eaLnBrk="1" hangingPunct="1">
              <a:lnSpc>
                <a:spcPct val="150000"/>
              </a:lnSpc>
            </a:pPr>
            <a:r>
              <a:rPr lang="zh-CN" altLang="en-US" dirty="0"/>
              <a:t>存储体系的基本概念</a:t>
            </a:r>
            <a:endParaRPr lang="en-US" altLang="zh-CN" dirty="0"/>
          </a:p>
          <a:p>
            <a:pPr eaLnBrk="1" hangingPunct="1">
              <a:lnSpc>
                <a:spcPct val="150000"/>
              </a:lnSpc>
            </a:pPr>
            <a:r>
              <a:rPr lang="zh-CN" altLang="en-US" dirty="0"/>
              <a:t>地址映像与地址变换</a:t>
            </a:r>
            <a:endParaRPr lang="en-US" altLang="zh-CN" dirty="0"/>
          </a:p>
          <a:p>
            <a:pPr eaLnBrk="1" hangingPunct="1">
              <a:lnSpc>
                <a:spcPct val="150000"/>
              </a:lnSpc>
            </a:pPr>
            <a:r>
              <a:rPr lang="zh-CN" altLang="en-US" dirty="0"/>
              <a:t>虚拟存储器的工作原理</a:t>
            </a:r>
            <a:endParaRPr lang="en-US" altLang="zh-CN" dirty="0"/>
          </a:p>
          <a:p>
            <a:pPr eaLnBrk="1" hangingPunct="1">
              <a:lnSpc>
                <a:spcPct val="150000"/>
              </a:lnSpc>
            </a:pPr>
            <a:r>
              <a:rPr lang="zh-CN" altLang="en-US" dirty="0"/>
              <a:t>高速缓冲存储器的工作原理</a:t>
            </a:r>
            <a:endParaRPr lang="en-US" altLang="zh-CN" dirty="0"/>
          </a:p>
          <a:p>
            <a:pPr eaLnBrk="1" hangingPunct="1">
              <a:lnSpc>
                <a:spcPct val="150000"/>
              </a:lnSpc>
            </a:pPr>
            <a:endParaRPr lang="zh-CN" altLang="en-US" dirty="0"/>
          </a:p>
        </p:txBody>
      </p:sp>
      <p:sp>
        <p:nvSpPr>
          <p:cNvPr id="2" name="日期占位符 1"/>
          <p:cNvSpPr>
            <a:spLocks noGrp="1"/>
          </p:cNvSpPr>
          <p:nvPr>
            <p:ph type="dt" sz="half" idx="10"/>
          </p:nvPr>
        </p:nvSpPr>
        <p:spPr/>
        <p:txBody>
          <a:bodyPr/>
          <a:lstStyle/>
          <a:p>
            <a:fld id="{C1F5C4BB-165B-42D0-93D6-487F5FA77590}"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3" name="页脚占位符 2"/>
          <p:cNvSpPr>
            <a:spLocks noGrp="1"/>
          </p:cNvSpPr>
          <p:nvPr>
            <p:ph type="ftr" sz="quarter" idx="11"/>
          </p:nvPr>
        </p:nvSpPr>
        <p:spPr>
          <a:xfrm>
            <a:off x="3124200" y="6356355"/>
            <a:ext cx="2895600" cy="365125"/>
          </a:xfrm>
        </p:spPr>
        <p:txBody>
          <a:bodyPr/>
          <a:lstStyle/>
          <a:p>
            <a:r>
              <a:rPr lang="zh-CN" altLang="en-US">
                <a:solidFill>
                  <a:prstClr val="black">
                    <a:tint val="75000"/>
                  </a:prstClr>
                </a:solidFill>
              </a:rPr>
              <a:t>西北大学信息学院 谢倩茹</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113</a:t>
            </a:fld>
            <a:endParaRPr lang="zh-CN" altLang="en-US">
              <a:solidFill>
                <a:prstClr val="black">
                  <a:tint val="75000"/>
                </a:prstClr>
              </a:solidFill>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引入存储器系统的必要性与可行性</a:t>
            </a:r>
          </a:p>
        </p:txBody>
      </p:sp>
      <p:sp>
        <p:nvSpPr>
          <p:cNvPr id="3" name="内容占位符 2"/>
          <p:cNvSpPr>
            <a:spLocks noGrp="1"/>
          </p:cNvSpPr>
          <p:nvPr>
            <p:ph idx="1"/>
          </p:nvPr>
        </p:nvSpPr>
        <p:spPr>
          <a:xfrm>
            <a:off x="488032" y="1398220"/>
            <a:ext cx="8229600" cy="4525963"/>
          </a:xfrm>
        </p:spPr>
        <p:txBody>
          <a:bodyPr>
            <a:normAutofit/>
          </a:bodyPr>
          <a:lstStyle/>
          <a:p>
            <a:pPr>
              <a:lnSpc>
                <a:spcPct val="150000"/>
              </a:lnSpc>
            </a:pPr>
            <a:r>
              <a:rPr lang="zh-CN" altLang="en-US" dirty="0">
                <a:solidFill>
                  <a:prstClr val="black"/>
                </a:solidFill>
              </a:rPr>
              <a:t>单一的存储器构成材料不同、访问方式不同、速度不同，容量不同，无法同时满足所有要求</a:t>
            </a:r>
            <a:endParaRPr lang="en-US" altLang="zh-CN" dirty="0">
              <a:solidFill>
                <a:prstClr val="black"/>
              </a:solidFill>
            </a:endParaRPr>
          </a:p>
          <a:p>
            <a:pPr>
              <a:lnSpc>
                <a:spcPct val="150000"/>
              </a:lnSpc>
            </a:pPr>
            <a:endParaRPr lang="en-US" altLang="zh-CN" dirty="0"/>
          </a:p>
        </p:txBody>
      </p:sp>
      <p:sp>
        <p:nvSpPr>
          <p:cNvPr id="4" name="日期占位符 3"/>
          <p:cNvSpPr>
            <a:spLocks noGrp="1"/>
          </p:cNvSpPr>
          <p:nvPr>
            <p:ph type="dt" sz="half" idx="10"/>
          </p:nvPr>
        </p:nvSpPr>
        <p:spPr/>
        <p:txBody>
          <a:bodyPr/>
          <a:lstStyle/>
          <a:p>
            <a:fld id="{0768451C-F742-4555-B5BD-03D1C119B4EF}"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12</a:t>
            </a:fld>
            <a:endParaRPr lang="zh-CN" altLang="en-US">
              <a:solidFill>
                <a:prstClr val="black">
                  <a:tint val="75000"/>
                </a:prstClr>
              </a:solidFill>
            </a:endParaRPr>
          </a:p>
        </p:txBody>
      </p:sp>
      <p:sp>
        <p:nvSpPr>
          <p:cNvPr id="7" name="内容占位符 2"/>
          <p:cNvSpPr txBox="1"/>
          <p:nvPr/>
        </p:nvSpPr>
        <p:spPr>
          <a:xfrm>
            <a:off x="426368" y="2708920"/>
            <a:ext cx="7931224" cy="8640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dirty="0">
                <a:solidFill>
                  <a:prstClr val="black"/>
                </a:solidFill>
                <a:latin typeface="楷体" panose="02010609060101010101" pitchFamily="49" charset="-122"/>
                <a:ea typeface="楷体" panose="02010609060101010101" pitchFamily="49" charset="-122"/>
              </a:rPr>
              <a:t>构成存储层次才是解决问题的唯一途径</a:t>
            </a:r>
          </a:p>
        </p:txBody>
      </p:sp>
      <p:sp>
        <p:nvSpPr>
          <p:cNvPr id="2" name="内容占位符 2">
            <a:extLst>
              <a:ext uri="{FF2B5EF4-FFF2-40B4-BE49-F238E27FC236}">
                <a16:creationId xmlns:a16="http://schemas.microsoft.com/office/drawing/2014/main" id="{D5146710-387A-92C8-1A4B-C05573DDF82D}"/>
              </a:ext>
            </a:extLst>
          </p:cNvPr>
          <p:cNvSpPr txBox="1"/>
          <p:nvPr/>
        </p:nvSpPr>
        <p:spPr>
          <a:xfrm>
            <a:off x="2068680" y="4028440"/>
            <a:ext cx="5068303" cy="8640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dirty="0">
                <a:solidFill>
                  <a:srgbClr val="FF0000"/>
                </a:solidFill>
                <a:latin typeface="楷体" panose="02010609060101010101" pitchFamily="49" charset="-122"/>
                <a:ea typeface="楷体" panose="02010609060101010101" pitchFamily="49" charset="-122"/>
              </a:rPr>
              <a:t>构成存储层次是否可行？</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73848D5-2960-0ED9-3B0A-FE142FF2544B}"/>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24661054-3357-AD32-903B-AFB8C77D43B0}"/>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2AC670EC-D47B-E1E3-2186-D031BE314995}"/>
              </a:ext>
            </a:extLst>
          </p:cNvPr>
          <p:cNvSpPr>
            <a:spLocks noGrp="1"/>
          </p:cNvSpPr>
          <p:nvPr>
            <p:ph type="sldNum" sz="quarter" idx="12"/>
          </p:nvPr>
        </p:nvSpPr>
        <p:spPr/>
        <p:txBody>
          <a:bodyPr/>
          <a:lstStyle/>
          <a:p>
            <a:fld id="{44AECEEE-0B0C-4847-BC36-879BD099159A}" type="slidenum">
              <a:rPr lang="zh-CN" altLang="en-US" smtClean="0"/>
              <a:t>13</a:t>
            </a:fld>
            <a:endParaRPr lang="zh-CN" altLang="en-US"/>
          </a:p>
        </p:txBody>
      </p:sp>
      <p:pic>
        <p:nvPicPr>
          <p:cNvPr id="8" name="图片 7">
            <a:extLst>
              <a:ext uri="{FF2B5EF4-FFF2-40B4-BE49-F238E27FC236}">
                <a16:creationId xmlns:a16="http://schemas.microsoft.com/office/drawing/2014/main" id="{4868778E-7E35-CFAF-E07B-51968B17FBB5}"/>
              </a:ext>
            </a:extLst>
          </p:cNvPr>
          <p:cNvPicPr>
            <a:picLocks noChangeAspect="1"/>
          </p:cNvPicPr>
          <p:nvPr/>
        </p:nvPicPr>
        <p:blipFill>
          <a:blip r:embed="rId3"/>
          <a:stretch>
            <a:fillRect/>
          </a:stretch>
        </p:blipFill>
        <p:spPr>
          <a:xfrm>
            <a:off x="149544" y="1020885"/>
            <a:ext cx="8844911" cy="4557674"/>
          </a:xfrm>
          <a:prstGeom prst="rect">
            <a:avLst/>
          </a:prstGeom>
        </p:spPr>
      </p:pic>
    </p:spTree>
    <p:extLst>
      <p:ext uri="{BB962C8B-B14F-4D97-AF65-F5344CB8AC3E}">
        <p14:creationId xmlns:p14="http://schemas.microsoft.com/office/powerpoint/2010/main" val="319820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DCC62-07CD-BDF2-F23A-8F74A8C6C4BD}"/>
              </a:ext>
            </a:extLst>
          </p:cNvPr>
          <p:cNvSpPr>
            <a:spLocks noGrp="1"/>
          </p:cNvSpPr>
          <p:nvPr>
            <p:ph type="title"/>
          </p:nvPr>
        </p:nvSpPr>
        <p:spPr/>
        <p:txBody>
          <a:bodyPr/>
          <a:lstStyle/>
          <a:p>
            <a:r>
              <a:rPr lang="en-US" altLang="zh-CN" dirty="0"/>
              <a:t>4.2 </a:t>
            </a:r>
            <a:r>
              <a:rPr lang="zh-CN" altLang="en-US" dirty="0"/>
              <a:t>程序的局部性</a:t>
            </a:r>
          </a:p>
        </p:txBody>
      </p:sp>
      <p:sp>
        <p:nvSpPr>
          <p:cNvPr id="3" name="内容占位符 2">
            <a:extLst>
              <a:ext uri="{FF2B5EF4-FFF2-40B4-BE49-F238E27FC236}">
                <a16:creationId xmlns:a16="http://schemas.microsoft.com/office/drawing/2014/main" id="{4FEB73D6-4EE7-4E6C-0E42-79FC640B32E0}"/>
              </a:ext>
            </a:extLst>
          </p:cNvPr>
          <p:cNvSpPr>
            <a:spLocks noGrp="1"/>
          </p:cNvSpPr>
          <p:nvPr>
            <p:ph idx="1"/>
          </p:nvPr>
        </p:nvSpPr>
        <p:spPr>
          <a:xfrm>
            <a:off x="628650" y="1532327"/>
            <a:ext cx="8164830" cy="4724094"/>
          </a:xfrm>
        </p:spPr>
        <p:txBody>
          <a:bodyPr>
            <a:normAutofit fontScale="92500" lnSpcReduction="20000"/>
          </a:bodyPr>
          <a:lstStyle/>
          <a:p>
            <a:pPr>
              <a:lnSpc>
                <a:spcPct val="150000"/>
              </a:lnSpc>
            </a:pPr>
            <a:r>
              <a:rPr lang="zh-CN" altLang="en-US" dirty="0"/>
              <a:t>局部性：程序将要引用的数据或者指令在地址上邻近或者就是正在访问的地方。</a:t>
            </a:r>
            <a:endParaRPr lang="en-US" altLang="zh-CN" dirty="0"/>
          </a:p>
          <a:p>
            <a:pPr>
              <a:lnSpc>
                <a:spcPct val="150000"/>
              </a:lnSpc>
            </a:pPr>
            <a:r>
              <a:rPr lang="zh-CN" altLang="en-US" dirty="0"/>
              <a:t>时间的局部性</a:t>
            </a:r>
            <a:endParaRPr lang="en-US" altLang="zh-CN" dirty="0"/>
          </a:p>
          <a:p>
            <a:pPr lvl="1">
              <a:lnSpc>
                <a:spcPct val="150000"/>
              </a:lnSpc>
            </a:pPr>
            <a:r>
              <a:rPr lang="zh-CN" altLang="en-US" dirty="0"/>
              <a:t>当前引用的内容很可能在</a:t>
            </a:r>
            <a:endParaRPr lang="en-US" altLang="zh-CN" dirty="0"/>
          </a:p>
          <a:p>
            <a:pPr marL="0" indent="0">
              <a:lnSpc>
                <a:spcPct val="150000"/>
              </a:lnSpc>
              <a:buNone/>
            </a:pPr>
            <a:r>
              <a:rPr lang="en-US" altLang="zh-CN" dirty="0"/>
              <a:t>    </a:t>
            </a:r>
            <a:r>
              <a:rPr lang="zh-CN" altLang="en-US" sz="2400" dirty="0"/>
              <a:t>不远的将来再次被访问</a:t>
            </a:r>
            <a:endParaRPr lang="en-US" altLang="zh-CN" sz="2400" dirty="0"/>
          </a:p>
          <a:p>
            <a:pPr>
              <a:lnSpc>
                <a:spcPct val="150000"/>
              </a:lnSpc>
            </a:pPr>
            <a:r>
              <a:rPr lang="zh-CN" altLang="en-US" dirty="0"/>
              <a:t>空间的局部性</a:t>
            </a:r>
          </a:p>
          <a:p>
            <a:pPr lvl="1">
              <a:lnSpc>
                <a:spcPct val="150000"/>
              </a:lnSpc>
            </a:pPr>
            <a:r>
              <a:rPr lang="zh-CN" altLang="en-US" dirty="0"/>
              <a:t>即将访问的内容与当前访</a:t>
            </a:r>
            <a:endParaRPr lang="en-US" altLang="zh-CN" dirty="0"/>
          </a:p>
          <a:p>
            <a:pPr marL="457200" lvl="1" indent="0">
              <a:lnSpc>
                <a:spcPct val="150000"/>
              </a:lnSpc>
              <a:buNone/>
            </a:pPr>
            <a:r>
              <a:rPr lang="zh-CN" altLang="en-US" dirty="0"/>
              <a:t>  问的内容在地址上是邻近的</a:t>
            </a:r>
          </a:p>
        </p:txBody>
      </p:sp>
      <p:sp>
        <p:nvSpPr>
          <p:cNvPr id="4" name="日期占位符 3">
            <a:extLst>
              <a:ext uri="{FF2B5EF4-FFF2-40B4-BE49-F238E27FC236}">
                <a16:creationId xmlns:a16="http://schemas.microsoft.com/office/drawing/2014/main" id="{CA8082F5-B1C4-7489-4E8B-510D38089B3B}"/>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B6CE161D-3AD2-0484-8A66-F2823457C750}"/>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26985A9A-09AC-9F78-4783-4B6097D294E0}"/>
              </a:ext>
            </a:extLst>
          </p:cNvPr>
          <p:cNvSpPr>
            <a:spLocks noGrp="1"/>
          </p:cNvSpPr>
          <p:nvPr>
            <p:ph type="sldNum" sz="quarter" idx="12"/>
          </p:nvPr>
        </p:nvSpPr>
        <p:spPr/>
        <p:txBody>
          <a:bodyPr/>
          <a:lstStyle/>
          <a:p>
            <a:fld id="{44AECEEE-0B0C-4847-BC36-879BD099159A}" type="slidenum">
              <a:rPr lang="zh-CN" altLang="en-US" smtClean="0"/>
              <a:t>14</a:t>
            </a:fld>
            <a:endParaRPr lang="zh-CN" altLang="en-US" dirty="0"/>
          </a:p>
        </p:txBody>
      </p:sp>
      <p:sp>
        <p:nvSpPr>
          <p:cNvPr id="7" name="Rectangle 3">
            <a:extLst>
              <a:ext uri="{FF2B5EF4-FFF2-40B4-BE49-F238E27FC236}">
                <a16:creationId xmlns:a16="http://schemas.microsoft.com/office/drawing/2014/main" id="{AAB696BB-5969-7D66-5F76-E23EDDCF7E7F}"/>
              </a:ext>
            </a:extLst>
          </p:cNvPr>
          <p:cNvSpPr/>
          <p:nvPr/>
        </p:nvSpPr>
        <p:spPr bwMode="auto">
          <a:xfrm>
            <a:off x="5795211" y="3540165"/>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8" name="Rectangle 4">
            <a:extLst>
              <a:ext uri="{FF2B5EF4-FFF2-40B4-BE49-F238E27FC236}">
                <a16:creationId xmlns:a16="http://schemas.microsoft.com/office/drawing/2014/main" id="{D528E754-BA42-4871-C519-CB68116BF701}"/>
              </a:ext>
            </a:extLst>
          </p:cNvPr>
          <p:cNvSpPr/>
          <p:nvPr/>
        </p:nvSpPr>
        <p:spPr bwMode="auto">
          <a:xfrm>
            <a:off x="6188911" y="3540165"/>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9" name="Freeform 5">
            <a:extLst>
              <a:ext uri="{FF2B5EF4-FFF2-40B4-BE49-F238E27FC236}">
                <a16:creationId xmlns:a16="http://schemas.microsoft.com/office/drawing/2014/main" id="{CCD6056A-0A09-3CB6-EA92-35E072D5CC6D}"/>
              </a:ext>
            </a:extLst>
          </p:cNvPr>
          <p:cNvSpPr/>
          <p:nvPr/>
        </p:nvSpPr>
        <p:spPr bwMode="auto">
          <a:xfrm>
            <a:off x="6018267" y="3030376"/>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sp>
        <p:nvSpPr>
          <p:cNvPr id="10" name="Rectangle 6">
            <a:extLst>
              <a:ext uri="{FF2B5EF4-FFF2-40B4-BE49-F238E27FC236}">
                <a16:creationId xmlns:a16="http://schemas.microsoft.com/office/drawing/2014/main" id="{F1BC01B9-B743-8D33-D504-6E362BBBFF4E}"/>
              </a:ext>
            </a:extLst>
          </p:cNvPr>
          <p:cNvSpPr/>
          <p:nvPr/>
        </p:nvSpPr>
        <p:spPr bwMode="auto">
          <a:xfrm>
            <a:off x="5801472" y="5032905"/>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1" name="Rectangle 7">
            <a:extLst>
              <a:ext uri="{FF2B5EF4-FFF2-40B4-BE49-F238E27FC236}">
                <a16:creationId xmlns:a16="http://schemas.microsoft.com/office/drawing/2014/main" id="{DED79903-1C8D-C237-6881-D1308EA108F2}"/>
              </a:ext>
            </a:extLst>
          </p:cNvPr>
          <p:cNvSpPr/>
          <p:nvPr/>
        </p:nvSpPr>
        <p:spPr bwMode="auto">
          <a:xfrm>
            <a:off x="6195172" y="5032905"/>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2" name="Rectangle 9">
            <a:extLst>
              <a:ext uri="{FF2B5EF4-FFF2-40B4-BE49-F238E27FC236}">
                <a16:creationId xmlns:a16="http://schemas.microsoft.com/office/drawing/2014/main" id="{BC4F9764-E6F0-F38E-20C7-6F24F1E0015D}"/>
              </a:ext>
            </a:extLst>
          </p:cNvPr>
          <p:cNvSpPr/>
          <p:nvPr/>
        </p:nvSpPr>
        <p:spPr bwMode="auto">
          <a:xfrm>
            <a:off x="6569911" y="5032905"/>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3" name="Freeform 10">
            <a:extLst>
              <a:ext uri="{FF2B5EF4-FFF2-40B4-BE49-F238E27FC236}">
                <a16:creationId xmlns:a16="http://schemas.microsoft.com/office/drawing/2014/main" id="{E41E5012-E3CF-E591-D17E-142112B9AAE6}"/>
              </a:ext>
            </a:extLst>
          </p:cNvPr>
          <p:cNvSpPr/>
          <p:nvPr/>
        </p:nvSpPr>
        <p:spPr bwMode="auto">
          <a:xfrm>
            <a:off x="6115931" y="4602536"/>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spTree>
    <p:extLst>
      <p:ext uri="{BB962C8B-B14F-4D97-AF65-F5344CB8AC3E}">
        <p14:creationId xmlns:p14="http://schemas.microsoft.com/office/powerpoint/2010/main" val="381758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1D190-60F2-BB1A-4975-468D5C7117B0}"/>
              </a:ext>
            </a:extLst>
          </p:cNvPr>
          <p:cNvSpPr>
            <a:spLocks noGrp="1"/>
          </p:cNvSpPr>
          <p:nvPr>
            <p:ph type="title"/>
          </p:nvPr>
        </p:nvSpPr>
        <p:spPr/>
        <p:txBody>
          <a:bodyPr/>
          <a:lstStyle/>
          <a:p>
            <a:r>
              <a:rPr lang="zh-CN" altLang="en-US" dirty="0"/>
              <a:t>局部性举例</a:t>
            </a:r>
          </a:p>
        </p:txBody>
      </p:sp>
      <p:sp>
        <p:nvSpPr>
          <p:cNvPr id="3" name="内容占位符 2">
            <a:extLst>
              <a:ext uri="{FF2B5EF4-FFF2-40B4-BE49-F238E27FC236}">
                <a16:creationId xmlns:a16="http://schemas.microsoft.com/office/drawing/2014/main" id="{856597D0-CA16-8EBA-C075-E01A758F4B1F}"/>
              </a:ext>
            </a:extLst>
          </p:cNvPr>
          <p:cNvSpPr>
            <a:spLocks noGrp="1"/>
          </p:cNvSpPr>
          <p:nvPr>
            <p:ph idx="1"/>
          </p:nvPr>
        </p:nvSpPr>
        <p:spPr/>
        <p:txBody>
          <a:bodyPr/>
          <a:lstStyle/>
          <a:p>
            <a:endParaRPr lang="en-US" altLang="zh-CN" dirty="0"/>
          </a:p>
          <a:p>
            <a:endParaRPr lang="en-US" altLang="zh-CN" dirty="0"/>
          </a:p>
          <a:p>
            <a:r>
              <a:rPr lang="zh-CN" altLang="en-US" dirty="0"/>
              <a:t>程序数据引用的局部性</a:t>
            </a:r>
            <a:endParaRPr lang="en-US" altLang="zh-CN" dirty="0"/>
          </a:p>
          <a:p>
            <a:pPr lvl="1"/>
            <a:r>
              <a:rPr lang="zh-CN" altLang="en-US" dirty="0"/>
              <a:t>连续引用数组元素（步长为</a:t>
            </a:r>
            <a:r>
              <a:rPr lang="en-US" altLang="zh-CN" dirty="0"/>
              <a:t>1</a:t>
            </a:r>
            <a:r>
              <a:rPr lang="zh-CN" altLang="en-US" dirty="0"/>
              <a:t>）</a:t>
            </a:r>
            <a:endParaRPr lang="en-US" altLang="zh-CN" dirty="0"/>
          </a:p>
          <a:p>
            <a:pPr lvl="1"/>
            <a:r>
              <a:rPr lang="zh-CN" altLang="en-US" dirty="0"/>
              <a:t>每一次循环引用</a:t>
            </a:r>
            <a:r>
              <a:rPr lang="en-US" altLang="zh-CN" dirty="0"/>
              <a:t>sum</a:t>
            </a:r>
          </a:p>
          <a:p>
            <a:r>
              <a:rPr lang="zh-CN" altLang="en-US" dirty="0"/>
              <a:t>指令引用的局部性</a:t>
            </a:r>
            <a:endParaRPr lang="en-US" altLang="zh-CN" dirty="0"/>
          </a:p>
          <a:p>
            <a:pPr lvl="1"/>
            <a:r>
              <a:rPr lang="zh-CN" altLang="en-US" dirty="0"/>
              <a:t>按顺序引用指令</a:t>
            </a:r>
            <a:endParaRPr lang="en-US" altLang="zh-CN" dirty="0"/>
          </a:p>
          <a:p>
            <a:pPr lvl="1"/>
            <a:r>
              <a:rPr lang="zh-CN" altLang="en-US" dirty="0"/>
              <a:t>重复循环</a:t>
            </a:r>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7FD7D6AB-B712-8684-6A26-7E829D878070}"/>
              </a:ext>
            </a:extLst>
          </p:cNvPr>
          <p:cNvSpPr>
            <a:spLocks noGrp="1"/>
          </p:cNvSpPr>
          <p:nvPr>
            <p:ph type="dt" sz="half" idx="10"/>
          </p:nvPr>
        </p:nvSpPr>
        <p:spPr/>
        <p:txBody>
          <a:bodyPr/>
          <a:lstStyle/>
          <a:p>
            <a:fld id="{2ACFFE04-A4B1-4EC8-91BE-D06D291CE0DE}" type="datetime1">
              <a:rPr lang="zh-CN" altLang="en-US" smtClean="0"/>
              <a:t>2023/12/14</a:t>
            </a:fld>
            <a:endParaRPr lang="zh-CN" altLang="en-US" dirty="0"/>
          </a:p>
        </p:txBody>
      </p:sp>
      <p:sp>
        <p:nvSpPr>
          <p:cNvPr id="5" name="页脚占位符 4">
            <a:extLst>
              <a:ext uri="{FF2B5EF4-FFF2-40B4-BE49-F238E27FC236}">
                <a16:creationId xmlns:a16="http://schemas.microsoft.com/office/drawing/2014/main" id="{1D75C04D-A20C-D2E2-BCB7-FFFCF1C44548}"/>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8C33678F-4262-86F0-C6DE-6B9EAB80A55E}"/>
              </a:ext>
            </a:extLst>
          </p:cNvPr>
          <p:cNvSpPr>
            <a:spLocks noGrp="1"/>
          </p:cNvSpPr>
          <p:nvPr>
            <p:ph type="sldNum" sz="quarter" idx="12"/>
          </p:nvPr>
        </p:nvSpPr>
        <p:spPr/>
        <p:txBody>
          <a:bodyPr/>
          <a:lstStyle/>
          <a:p>
            <a:fld id="{44AECEEE-0B0C-4847-BC36-879BD099159A}" type="slidenum">
              <a:rPr lang="zh-CN" altLang="en-US" smtClean="0"/>
              <a:t>15</a:t>
            </a:fld>
            <a:endParaRPr lang="zh-CN" altLang="en-US"/>
          </a:p>
        </p:txBody>
      </p:sp>
      <p:sp>
        <p:nvSpPr>
          <p:cNvPr id="8" name="TextBox 12">
            <a:extLst>
              <a:ext uri="{FF2B5EF4-FFF2-40B4-BE49-F238E27FC236}">
                <a16:creationId xmlns:a16="http://schemas.microsoft.com/office/drawing/2014/main" id="{20DCA255-1329-7EAD-8F04-1FBFB601CB18}"/>
              </a:ext>
            </a:extLst>
          </p:cNvPr>
          <p:cNvSpPr txBox="1"/>
          <p:nvPr/>
        </p:nvSpPr>
        <p:spPr>
          <a:xfrm>
            <a:off x="5677732" y="3671896"/>
            <a:ext cx="2658741" cy="830997"/>
          </a:xfrm>
          <a:prstGeom prst="rect">
            <a:avLst/>
          </a:prstGeom>
          <a:noFill/>
        </p:spPr>
        <p:txBody>
          <a:bodyPr wrap="none" rtlCol="0">
            <a:spAutoFit/>
          </a:bodyPr>
          <a:lstStyle/>
          <a:p>
            <a:pPr algn="ctr"/>
            <a:r>
              <a:rPr lang="en-US" dirty="0">
                <a:latin typeface="Calibri" pitchFamily="34" charset="0"/>
              </a:rPr>
              <a:t>Spatial or Temporal</a:t>
            </a:r>
          </a:p>
          <a:p>
            <a:pPr algn="ctr"/>
            <a:r>
              <a:rPr lang="en-US" dirty="0">
                <a:latin typeface="Calibri" pitchFamily="34" charset="0"/>
              </a:rPr>
              <a:t>Locality?</a:t>
            </a:r>
          </a:p>
        </p:txBody>
      </p:sp>
      <p:sp>
        <p:nvSpPr>
          <p:cNvPr id="9" name="Rectangle 4">
            <a:extLst>
              <a:ext uri="{FF2B5EF4-FFF2-40B4-BE49-F238E27FC236}">
                <a16:creationId xmlns:a16="http://schemas.microsoft.com/office/drawing/2014/main" id="{3B02526D-9716-97D4-0A22-AB620223BD00}"/>
              </a:ext>
            </a:extLst>
          </p:cNvPr>
          <p:cNvSpPr>
            <a:spLocks noChangeArrowheads="1"/>
          </p:cNvSpPr>
          <p:nvPr/>
        </p:nvSpPr>
        <p:spPr bwMode="auto">
          <a:xfrm>
            <a:off x="3028950" y="1380932"/>
            <a:ext cx="3044825" cy="1092200"/>
          </a:xfrm>
          <a:prstGeom prst="rect">
            <a:avLst/>
          </a:prstGeom>
          <a:solidFill>
            <a:srgbClr val="F7F5CD"/>
          </a:solidFill>
          <a:ln w="12700" cmpd="sng">
            <a:solidFill>
              <a:schemeClr val="tx1"/>
            </a:solidFill>
            <a:miter lim="800000"/>
            <a:headEnd/>
            <a:tailEnd/>
          </a:ln>
          <a:effectLst/>
        </p:spPr>
        <p:txBody>
          <a:bodyPr lIns="90487" tIns="44450" rIns="90487" bIns="44450">
            <a:prstTxWarp prst="textNoShape">
              <a:avLst/>
            </a:prstTxWarp>
            <a:spAutoFit/>
          </a:bodyPr>
          <a:lstStyle/>
          <a:p>
            <a:pPr algn="l">
              <a:lnSpc>
                <a:spcPct val="100000"/>
              </a:lnSpc>
              <a:tabLst>
                <a:tab pos="457200" algn="l"/>
              </a:tabLst>
            </a:pPr>
            <a:r>
              <a:rPr lang="en-US" sz="1600" b="1" dirty="0">
                <a:latin typeface="Courier New" charset="0"/>
              </a:rPr>
              <a:t>sum = 0;</a:t>
            </a:r>
          </a:p>
          <a:p>
            <a:pPr algn="l">
              <a:lnSpc>
                <a:spcPct val="100000"/>
              </a:lnSpc>
              <a:tabLst>
                <a:tab pos="457200" algn="l"/>
              </a:tabLst>
            </a:pPr>
            <a:r>
              <a:rPr lang="en-US" sz="1600" b="1" dirty="0">
                <a:latin typeface="Courier New" charset="0"/>
              </a:rPr>
              <a:t>for (</a:t>
            </a:r>
            <a:r>
              <a:rPr lang="en-US" sz="1600" b="1" dirty="0" err="1">
                <a:latin typeface="Courier New" charset="0"/>
              </a:rPr>
              <a:t>i</a:t>
            </a:r>
            <a:r>
              <a:rPr lang="en-US" sz="1600" b="1" dirty="0">
                <a:latin typeface="Courier New" charset="0"/>
              </a:rPr>
              <a:t> = 0; </a:t>
            </a:r>
            <a:r>
              <a:rPr lang="en-US" sz="1600" b="1" dirty="0" err="1">
                <a:latin typeface="Courier New" charset="0"/>
              </a:rPr>
              <a:t>i</a:t>
            </a:r>
            <a:r>
              <a:rPr lang="en-US" sz="1600" b="1" dirty="0">
                <a:latin typeface="Courier New" charset="0"/>
              </a:rPr>
              <a:t> &lt; </a:t>
            </a:r>
            <a:r>
              <a:rPr lang="en-US" sz="1600" b="1" dirty="0" err="1">
                <a:latin typeface="Courier New" charset="0"/>
              </a:rPr>
              <a:t>n</a:t>
            </a:r>
            <a:r>
              <a:rPr lang="en-US" sz="1600" b="1" dirty="0">
                <a:latin typeface="Courier New" charset="0"/>
              </a:rPr>
              <a:t>; </a:t>
            </a:r>
            <a:r>
              <a:rPr lang="en-US" sz="1600" b="1" dirty="0" err="1">
                <a:latin typeface="Courier New" charset="0"/>
              </a:rPr>
              <a:t>i</a:t>
            </a:r>
            <a:r>
              <a:rPr lang="en-US" sz="1600" b="1" dirty="0">
                <a:latin typeface="Courier New" charset="0"/>
              </a:rPr>
              <a:t>++)</a:t>
            </a:r>
          </a:p>
          <a:p>
            <a:pPr algn="l">
              <a:lnSpc>
                <a:spcPct val="100000"/>
              </a:lnSpc>
              <a:tabLst>
                <a:tab pos="457200" algn="l"/>
              </a:tabLst>
            </a:pPr>
            <a:r>
              <a:rPr lang="en-US" sz="1600" b="1" dirty="0">
                <a:latin typeface="Courier New" charset="0"/>
              </a:rPr>
              <a:t>	sum += </a:t>
            </a:r>
            <a:r>
              <a:rPr lang="en-US" sz="1600" b="1" dirty="0" err="1">
                <a:latin typeface="Courier New" charset="0"/>
              </a:rPr>
              <a:t>a[i</a:t>
            </a:r>
            <a:r>
              <a:rPr lang="en-US" sz="1600" b="1" dirty="0">
                <a:latin typeface="Courier New" charset="0"/>
              </a:rPr>
              <a:t>];</a:t>
            </a:r>
          </a:p>
          <a:p>
            <a:pPr algn="l">
              <a:lnSpc>
                <a:spcPct val="100000"/>
              </a:lnSpc>
              <a:tabLst>
                <a:tab pos="457200" algn="l"/>
              </a:tabLst>
            </a:pPr>
            <a:r>
              <a:rPr lang="en-US" sz="1600" b="1" dirty="0">
                <a:latin typeface="Courier New" charset="0"/>
              </a:rPr>
              <a:t>return sum;</a:t>
            </a:r>
          </a:p>
        </p:txBody>
      </p:sp>
    </p:spTree>
    <p:extLst>
      <p:ext uri="{BB962C8B-B14F-4D97-AF65-F5344CB8AC3E}">
        <p14:creationId xmlns:p14="http://schemas.microsoft.com/office/powerpoint/2010/main" val="268807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3ED238B-9C1C-9059-EFC1-515504044DA6}"/>
              </a:ext>
            </a:extLst>
          </p:cNvPr>
          <p:cNvSpPr>
            <a:spLocks noGrp="1"/>
          </p:cNvSpPr>
          <p:nvPr>
            <p:ph idx="1"/>
          </p:nvPr>
        </p:nvSpPr>
        <p:spPr>
          <a:xfrm>
            <a:off x="628650" y="1059887"/>
            <a:ext cx="7886700" cy="4351338"/>
          </a:xfrm>
        </p:spPr>
        <p:txBody>
          <a:bodyPr/>
          <a:lstStyle/>
          <a:p>
            <a:r>
              <a:rPr lang="zh-CN" altLang="en-US" dirty="0"/>
              <a:t>下面两个程序是否有良好的局部性</a:t>
            </a:r>
            <a:r>
              <a:rPr lang="en-US" altLang="zh-CN" dirty="0"/>
              <a:t>?</a:t>
            </a:r>
            <a:endParaRPr lang="zh-CN" altLang="en-US" dirty="0"/>
          </a:p>
        </p:txBody>
      </p:sp>
      <p:sp>
        <p:nvSpPr>
          <p:cNvPr id="4" name="日期占位符 3">
            <a:extLst>
              <a:ext uri="{FF2B5EF4-FFF2-40B4-BE49-F238E27FC236}">
                <a16:creationId xmlns:a16="http://schemas.microsoft.com/office/drawing/2014/main" id="{AD405E32-0F6B-5469-359E-8CCED5BF70CE}"/>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6D53FF00-7671-F778-2139-88136B7226AA}"/>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8FFD93A6-C2CA-5E17-6965-6C7D0BF79399}"/>
              </a:ext>
            </a:extLst>
          </p:cNvPr>
          <p:cNvSpPr>
            <a:spLocks noGrp="1"/>
          </p:cNvSpPr>
          <p:nvPr>
            <p:ph type="sldNum" sz="quarter" idx="12"/>
          </p:nvPr>
        </p:nvSpPr>
        <p:spPr/>
        <p:txBody>
          <a:bodyPr/>
          <a:lstStyle/>
          <a:p>
            <a:fld id="{44AECEEE-0B0C-4847-BC36-879BD099159A}" type="slidenum">
              <a:rPr lang="zh-CN" altLang="en-US" smtClean="0"/>
              <a:t>16</a:t>
            </a:fld>
            <a:endParaRPr lang="zh-CN" altLang="en-US"/>
          </a:p>
        </p:txBody>
      </p:sp>
      <p:sp>
        <p:nvSpPr>
          <p:cNvPr id="7" name="Text Box 1028">
            <a:extLst>
              <a:ext uri="{FF2B5EF4-FFF2-40B4-BE49-F238E27FC236}">
                <a16:creationId xmlns:a16="http://schemas.microsoft.com/office/drawing/2014/main" id="{C2D12070-2E4E-A817-25AE-0565FBC1FA34}"/>
              </a:ext>
            </a:extLst>
          </p:cNvPr>
          <p:cNvSpPr txBox="1">
            <a:spLocks noChangeArrowheads="1"/>
          </p:cNvSpPr>
          <p:nvPr/>
        </p:nvSpPr>
        <p:spPr bwMode="auto">
          <a:xfrm>
            <a:off x="354330" y="1872059"/>
            <a:ext cx="4011034" cy="2308324"/>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pPr algn="l">
              <a:lnSpc>
                <a:spcPct val="100000"/>
              </a:lnSpc>
            </a:pPr>
            <a:r>
              <a:rPr lang="en-US" sz="1600" b="1" dirty="0" err="1">
                <a:latin typeface="Courier New" charset="0"/>
              </a:rPr>
              <a:t>int</a:t>
            </a:r>
            <a:r>
              <a:rPr lang="en-US" sz="1600" b="1" dirty="0">
                <a:latin typeface="Courier New" charset="0"/>
              </a:rPr>
              <a:t> </a:t>
            </a:r>
            <a:r>
              <a:rPr lang="en-US" sz="1600" b="1" dirty="0" err="1">
                <a:latin typeface="Courier New" charset="0"/>
              </a:rPr>
              <a:t>sum_array_rows(int</a:t>
            </a:r>
            <a:r>
              <a:rPr lang="en-US" sz="1600" b="1" dirty="0">
                <a:latin typeface="Courier New" charset="0"/>
              </a:rPr>
              <a:t> </a:t>
            </a:r>
            <a:r>
              <a:rPr lang="en-US" sz="1600" b="1" dirty="0" err="1">
                <a:latin typeface="Courier New" charset="0"/>
              </a:rPr>
              <a:t>a[M][N</a:t>
            </a:r>
            <a:r>
              <a:rPr lang="en-US" sz="1600" b="1" dirty="0">
                <a:latin typeface="Courier New" charset="0"/>
              </a:rPr>
              <a:t>])</a:t>
            </a:r>
          </a:p>
          <a:p>
            <a:pPr algn="l">
              <a:lnSpc>
                <a:spcPct val="100000"/>
              </a:lnSpc>
            </a:pPr>
            <a:r>
              <a:rPr lang="en-US" sz="1600" b="1" dirty="0">
                <a:latin typeface="Courier New" charset="0"/>
              </a:rPr>
              <a:t>{</a:t>
            </a:r>
          </a:p>
          <a:p>
            <a:pPr algn="l">
              <a:lnSpc>
                <a:spcPct val="100000"/>
              </a:lnSpc>
            </a:pPr>
            <a:r>
              <a:rPr lang="en-US" sz="1600" b="1" dirty="0">
                <a:latin typeface="Courier New" charset="0"/>
              </a:rPr>
              <a:t>    </a:t>
            </a:r>
            <a:r>
              <a:rPr lang="en-US" sz="1600" b="1" dirty="0" err="1">
                <a:latin typeface="Courier New" charset="0"/>
              </a:rPr>
              <a:t>int</a:t>
            </a:r>
            <a:r>
              <a:rPr lang="en-US" sz="1600" b="1" dirty="0">
                <a:latin typeface="Courier New" charset="0"/>
              </a:rPr>
              <a:t> </a:t>
            </a:r>
            <a:r>
              <a:rPr lang="en-US" sz="1600" b="1" dirty="0" err="1">
                <a:latin typeface="Courier New" charset="0"/>
              </a:rPr>
              <a:t>i</a:t>
            </a:r>
            <a:r>
              <a:rPr lang="en-US" sz="1600" b="1" dirty="0">
                <a:latin typeface="Courier New" charset="0"/>
              </a:rPr>
              <a:t>, </a:t>
            </a:r>
            <a:r>
              <a:rPr lang="en-US" sz="1600" b="1" dirty="0" err="1">
                <a:latin typeface="Courier New" charset="0"/>
              </a:rPr>
              <a:t>j</a:t>
            </a:r>
            <a:r>
              <a:rPr lang="en-US" sz="1600" b="1" dirty="0">
                <a:latin typeface="Courier New" charset="0"/>
              </a:rPr>
              <a:t>, sum = 0;</a:t>
            </a:r>
          </a:p>
          <a:p>
            <a:pPr algn="l">
              <a:lnSpc>
                <a:spcPct val="100000"/>
              </a:lnSpc>
            </a:pPr>
            <a:endParaRPr lang="en-US" sz="1600" b="1" dirty="0">
              <a:latin typeface="Courier New" charset="0"/>
            </a:endParaRPr>
          </a:p>
          <a:p>
            <a:pPr algn="l">
              <a:lnSpc>
                <a:spcPct val="100000"/>
              </a:lnSpc>
            </a:pPr>
            <a:r>
              <a:rPr lang="en-US" sz="1600" b="1" dirty="0">
                <a:latin typeface="Courier New" charset="0"/>
              </a:rPr>
              <a:t>    for (</a:t>
            </a:r>
            <a:r>
              <a:rPr lang="en-US" sz="1600" b="1" dirty="0" err="1">
                <a:latin typeface="Courier New" charset="0"/>
              </a:rPr>
              <a:t>i</a:t>
            </a:r>
            <a:r>
              <a:rPr lang="en-US" sz="1600" b="1" dirty="0">
                <a:latin typeface="Courier New" charset="0"/>
              </a:rPr>
              <a:t> = 0; </a:t>
            </a:r>
            <a:r>
              <a:rPr lang="en-US" sz="1600" b="1" dirty="0" err="1">
                <a:latin typeface="Courier New" charset="0"/>
              </a:rPr>
              <a:t>i</a:t>
            </a:r>
            <a:r>
              <a:rPr lang="en-US" sz="1600" b="1" dirty="0">
                <a:latin typeface="Courier New" charset="0"/>
              </a:rPr>
              <a:t> &lt; M; </a:t>
            </a:r>
            <a:r>
              <a:rPr lang="en-US" sz="1600" b="1" dirty="0" err="1">
                <a:latin typeface="Courier New" charset="0"/>
              </a:rPr>
              <a:t>i</a:t>
            </a:r>
            <a:r>
              <a:rPr lang="en-US" sz="1600" b="1" dirty="0">
                <a:latin typeface="Courier New" charset="0"/>
              </a:rPr>
              <a:t>++)</a:t>
            </a:r>
          </a:p>
          <a:p>
            <a:pPr algn="l">
              <a:lnSpc>
                <a:spcPct val="100000"/>
              </a:lnSpc>
            </a:pPr>
            <a:r>
              <a:rPr lang="en-US" sz="1600" b="1" dirty="0">
                <a:latin typeface="Courier New" charset="0"/>
              </a:rPr>
              <a:t>        for (</a:t>
            </a:r>
            <a:r>
              <a:rPr lang="en-US" sz="1600" b="1" dirty="0" err="1">
                <a:latin typeface="Courier New" charset="0"/>
              </a:rPr>
              <a:t>j</a:t>
            </a:r>
            <a:r>
              <a:rPr lang="en-US" sz="1600" b="1" dirty="0">
                <a:latin typeface="Courier New" charset="0"/>
              </a:rPr>
              <a:t> = 0; </a:t>
            </a:r>
            <a:r>
              <a:rPr lang="en-US" sz="1600" b="1" dirty="0" err="1">
                <a:latin typeface="Courier New" charset="0"/>
              </a:rPr>
              <a:t>j</a:t>
            </a:r>
            <a:r>
              <a:rPr lang="en-US" sz="1600" b="1" dirty="0">
                <a:latin typeface="Courier New" charset="0"/>
              </a:rPr>
              <a:t> &lt; N; </a:t>
            </a:r>
            <a:r>
              <a:rPr lang="en-US" sz="1600" b="1" dirty="0" err="1">
                <a:latin typeface="Courier New" charset="0"/>
              </a:rPr>
              <a:t>j</a:t>
            </a:r>
            <a:r>
              <a:rPr lang="en-US" sz="1600" b="1" dirty="0">
                <a:latin typeface="Courier New" charset="0"/>
              </a:rPr>
              <a:t>++)</a:t>
            </a:r>
          </a:p>
          <a:p>
            <a:pPr algn="l">
              <a:lnSpc>
                <a:spcPct val="100000"/>
              </a:lnSpc>
            </a:pPr>
            <a:r>
              <a:rPr lang="en-US" sz="1600" b="1" dirty="0">
                <a:latin typeface="Courier New" charset="0"/>
              </a:rPr>
              <a:t>            sum += </a:t>
            </a:r>
            <a:r>
              <a:rPr lang="en-US" sz="1600" b="1" dirty="0" err="1">
                <a:latin typeface="Courier New" charset="0"/>
              </a:rPr>
              <a:t>a[i][j</a:t>
            </a:r>
            <a:r>
              <a:rPr lang="en-US" sz="1600" b="1" dirty="0">
                <a:latin typeface="Courier New" charset="0"/>
              </a:rPr>
              <a:t>];</a:t>
            </a:r>
          </a:p>
          <a:p>
            <a:pPr algn="l">
              <a:lnSpc>
                <a:spcPct val="100000"/>
              </a:lnSpc>
            </a:pPr>
            <a:r>
              <a:rPr lang="en-US" sz="1600" b="1" dirty="0">
                <a:latin typeface="Courier New" charset="0"/>
              </a:rPr>
              <a:t>    return sum;</a:t>
            </a:r>
          </a:p>
          <a:p>
            <a:pPr algn="l">
              <a:lnSpc>
                <a:spcPct val="100000"/>
              </a:lnSpc>
            </a:pPr>
            <a:r>
              <a:rPr lang="en-US" sz="1600" b="1" dirty="0">
                <a:latin typeface="Courier New" charset="0"/>
              </a:rPr>
              <a:t>}</a:t>
            </a:r>
          </a:p>
        </p:txBody>
      </p:sp>
      <p:pic>
        <p:nvPicPr>
          <p:cNvPr id="9" name="图片 8">
            <a:extLst>
              <a:ext uri="{FF2B5EF4-FFF2-40B4-BE49-F238E27FC236}">
                <a16:creationId xmlns:a16="http://schemas.microsoft.com/office/drawing/2014/main" id="{DB5C76F3-297E-22C0-CFBE-FEDFA46C5496}"/>
              </a:ext>
            </a:extLst>
          </p:cNvPr>
          <p:cNvPicPr>
            <a:picLocks noChangeAspect="1"/>
          </p:cNvPicPr>
          <p:nvPr/>
        </p:nvPicPr>
        <p:blipFill>
          <a:blip r:embed="rId2"/>
          <a:stretch>
            <a:fillRect/>
          </a:stretch>
        </p:blipFill>
        <p:spPr>
          <a:xfrm>
            <a:off x="333125" y="4572218"/>
            <a:ext cx="4487423" cy="1583127"/>
          </a:xfrm>
          <a:prstGeom prst="rect">
            <a:avLst/>
          </a:prstGeom>
        </p:spPr>
      </p:pic>
      <p:sp>
        <p:nvSpPr>
          <p:cNvPr id="10" name="文本框 9">
            <a:extLst>
              <a:ext uri="{FF2B5EF4-FFF2-40B4-BE49-F238E27FC236}">
                <a16:creationId xmlns:a16="http://schemas.microsoft.com/office/drawing/2014/main" id="{3AD428F2-18FF-1EA4-B2EE-E66738446F13}"/>
              </a:ext>
            </a:extLst>
          </p:cNvPr>
          <p:cNvSpPr txBox="1"/>
          <p:nvPr/>
        </p:nvSpPr>
        <p:spPr>
          <a:xfrm>
            <a:off x="5590985" y="5226559"/>
            <a:ext cx="2606040" cy="369332"/>
          </a:xfrm>
          <a:prstGeom prst="rect">
            <a:avLst/>
          </a:prstGeom>
          <a:noFill/>
        </p:spPr>
        <p:txBody>
          <a:bodyPr wrap="square" rtlCol="0">
            <a:spAutoFit/>
          </a:bodyPr>
          <a:lstStyle/>
          <a:p>
            <a:r>
              <a:rPr lang="zh-CN" altLang="en-US" dirty="0">
                <a:solidFill>
                  <a:srgbClr val="FF0000"/>
                </a:solidFill>
              </a:rPr>
              <a:t>数组的行优先存储顺序</a:t>
            </a:r>
          </a:p>
        </p:txBody>
      </p:sp>
      <p:sp>
        <p:nvSpPr>
          <p:cNvPr id="13" name="Text Box 4">
            <a:extLst>
              <a:ext uri="{FF2B5EF4-FFF2-40B4-BE49-F238E27FC236}">
                <a16:creationId xmlns:a16="http://schemas.microsoft.com/office/drawing/2014/main" id="{0678E7DC-5577-4C7C-DF9C-59CFFEE2A749}"/>
              </a:ext>
            </a:extLst>
          </p:cNvPr>
          <p:cNvSpPr txBox="1">
            <a:spLocks noChangeArrowheads="1"/>
          </p:cNvSpPr>
          <p:nvPr/>
        </p:nvSpPr>
        <p:spPr bwMode="auto">
          <a:xfrm>
            <a:off x="4820548" y="1907215"/>
            <a:ext cx="4011034" cy="2308324"/>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p>
            <a:pPr algn="l">
              <a:lnSpc>
                <a:spcPct val="100000"/>
              </a:lnSpc>
            </a:pPr>
            <a:r>
              <a:rPr lang="en-US" sz="1600" b="1" dirty="0" err="1">
                <a:latin typeface="Courier New" charset="0"/>
              </a:rPr>
              <a:t>int</a:t>
            </a:r>
            <a:r>
              <a:rPr lang="en-US" sz="1600" b="1" dirty="0">
                <a:latin typeface="Courier New" charset="0"/>
              </a:rPr>
              <a:t> </a:t>
            </a:r>
            <a:r>
              <a:rPr lang="en-US" sz="1600" b="1" dirty="0" err="1">
                <a:latin typeface="Courier New" charset="0"/>
              </a:rPr>
              <a:t>sum_array_cols(int</a:t>
            </a:r>
            <a:r>
              <a:rPr lang="en-US" sz="1600" b="1" dirty="0">
                <a:latin typeface="Courier New" charset="0"/>
              </a:rPr>
              <a:t> </a:t>
            </a:r>
            <a:r>
              <a:rPr lang="en-US" sz="1600" b="1" dirty="0" err="1">
                <a:latin typeface="Courier New" charset="0"/>
              </a:rPr>
              <a:t>a[M][N</a:t>
            </a:r>
            <a:r>
              <a:rPr lang="en-US" sz="1600" b="1" dirty="0">
                <a:latin typeface="Courier New" charset="0"/>
              </a:rPr>
              <a:t>])</a:t>
            </a:r>
          </a:p>
          <a:p>
            <a:pPr algn="l">
              <a:lnSpc>
                <a:spcPct val="100000"/>
              </a:lnSpc>
            </a:pPr>
            <a:r>
              <a:rPr lang="en-US" sz="1600" b="1" dirty="0">
                <a:latin typeface="Courier New" charset="0"/>
              </a:rPr>
              <a:t>{</a:t>
            </a:r>
          </a:p>
          <a:p>
            <a:pPr algn="l">
              <a:lnSpc>
                <a:spcPct val="100000"/>
              </a:lnSpc>
            </a:pPr>
            <a:r>
              <a:rPr lang="en-US" sz="1600" b="1" dirty="0">
                <a:latin typeface="Courier New" charset="0"/>
              </a:rPr>
              <a:t>    </a:t>
            </a:r>
            <a:r>
              <a:rPr lang="en-US" sz="1600" b="1" dirty="0" err="1">
                <a:latin typeface="Courier New" charset="0"/>
              </a:rPr>
              <a:t>int</a:t>
            </a:r>
            <a:r>
              <a:rPr lang="en-US" sz="1600" b="1" dirty="0">
                <a:latin typeface="Courier New" charset="0"/>
              </a:rPr>
              <a:t> </a:t>
            </a:r>
            <a:r>
              <a:rPr lang="en-US" sz="1600" b="1" dirty="0" err="1">
                <a:latin typeface="Courier New" charset="0"/>
              </a:rPr>
              <a:t>i</a:t>
            </a:r>
            <a:r>
              <a:rPr lang="en-US" sz="1600" b="1" dirty="0">
                <a:latin typeface="Courier New" charset="0"/>
              </a:rPr>
              <a:t>, </a:t>
            </a:r>
            <a:r>
              <a:rPr lang="en-US" sz="1600" b="1" dirty="0" err="1">
                <a:latin typeface="Courier New" charset="0"/>
              </a:rPr>
              <a:t>j</a:t>
            </a:r>
            <a:r>
              <a:rPr lang="en-US" sz="1600" b="1" dirty="0">
                <a:latin typeface="Courier New" charset="0"/>
              </a:rPr>
              <a:t>, sum = 0;</a:t>
            </a:r>
          </a:p>
          <a:p>
            <a:pPr algn="l">
              <a:lnSpc>
                <a:spcPct val="100000"/>
              </a:lnSpc>
            </a:pPr>
            <a:endParaRPr lang="en-US" sz="1600" b="1" dirty="0">
              <a:latin typeface="Courier New" charset="0"/>
            </a:endParaRPr>
          </a:p>
          <a:p>
            <a:pPr algn="l">
              <a:lnSpc>
                <a:spcPct val="100000"/>
              </a:lnSpc>
            </a:pPr>
            <a:r>
              <a:rPr lang="en-US" sz="1600" b="1" dirty="0">
                <a:latin typeface="Courier New" charset="0"/>
              </a:rPr>
              <a:t>    for (</a:t>
            </a:r>
            <a:r>
              <a:rPr lang="en-US" sz="1600" b="1" dirty="0" err="1">
                <a:latin typeface="Courier New" charset="0"/>
              </a:rPr>
              <a:t>j</a:t>
            </a:r>
            <a:r>
              <a:rPr lang="en-US" sz="1600" b="1" dirty="0">
                <a:latin typeface="Courier New" charset="0"/>
              </a:rPr>
              <a:t> = 0; </a:t>
            </a:r>
            <a:r>
              <a:rPr lang="en-US" sz="1600" b="1" dirty="0" err="1">
                <a:latin typeface="Courier New" charset="0"/>
              </a:rPr>
              <a:t>j</a:t>
            </a:r>
            <a:r>
              <a:rPr lang="en-US" sz="1600" b="1" dirty="0">
                <a:latin typeface="Courier New" charset="0"/>
              </a:rPr>
              <a:t> &lt; N; </a:t>
            </a:r>
            <a:r>
              <a:rPr lang="en-US" sz="1600" b="1" dirty="0" err="1">
                <a:latin typeface="Courier New" charset="0"/>
              </a:rPr>
              <a:t>j</a:t>
            </a:r>
            <a:r>
              <a:rPr lang="en-US" sz="1600" b="1" dirty="0">
                <a:latin typeface="Courier New" charset="0"/>
              </a:rPr>
              <a:t>++)</a:t>
            </a:r>
          </a:p>
          <a:p>
            <a:pPr algn="l">
              <a:lnSpc>
                <a:spcPct val="100000"/>
              </a:lnSpc>
            </a:pPr>
            <a:r>
              <a:rPr lang="en-US" sz="1600" b="1" dirty="0">
                <a:latin typeface="Courier New" charset="0"/>
              </a:rPr>
              <a:t>        for (</a:t>
            </a:r>
            <a:r>
              <a:rPr lang="en-US" sz="1600" b="1" dirty="0" err="1">
                <a:latin typeface="Courier New" charset="0"/>
              </a:rPr>
              <a:t>i</a:t>
            </a:r>
            <a:r>
              <a:rPr lang="en-US" sz="1600" b="1" dirty="0">
                <a:latin typeface="Courier New" charset="0"/>
              </a:rPr>
              <a:t> = 0; </a:t>
            </a:r>
            <a:r>
              <a:rPr lang="en-US" sz="1600" b="1" dirty="0" err="1">
                <a:latin typeface="Courier New" charset="0"/>
              </a:rPr>
              <a:t>i</a:t>
            </a:r>
            <a:r>
              <a:rPr lang="en-US" sz="1600" b="1" dirty="0">
                <a:latin typeface="Courier New" charset="0"/>
              </a:rPr>
              <a:t> &lt; M; </a:t>
            </a:r>
            <a:r>
              <a:rPr lang="en-US" sz="1600" b="1" dirty="0" err="1">
                <a:latin typeface="Courier New" charset="0"/>
              </a:rPr>
              <a:t>i</a:t>
            </a:r>
            <a:r>
              <a:rPr lang="en-US" sz="1600" b="1" dirty="0">
                <a:latin typeface="Courier New" charset="0"/>
              </a:rPr>
              <a:t>++)</a:t>
            </a:r>
          </a:p>
          <a:p>
            <a:pPr algn="l">
              <a:lnSpc>
                <a:spcPct val="100000"/>
              </a:lnSpc>
            </a:pPr>
            <a:r>
              <a:rPr lang="en-US" sz="1600" b="1" dirty="0">
                <a:latin typeface="Courier New" charset="0"/>
              </a:rPr>
              <a:t>            sum += </a:t>
            </a:r>
            <a:r>
              <a:rPr lang="en-US" sz="1600" b="1" dirty="0" err="1">
                <a:latin typeface="Courier New" charset="0"/>
              </a:rPr>
              <a:t>a[i][j</a:t>
            </a:r>
            <a:r>
              <a:rPr lang="en-US" sz="1600" b="1" dirty="0">
                <a:latin typeface="Courier New" charset="0"/>
              </a:rPr>
              <a:t>];</a:t>
            </a:r>
          </a:p>
          <a:p>
            <a:pPr algn="l">
              <a:lnSpc>
                <a:spcPct val="100000"/>
              </a:lnSpc>
            </a:pPr>
            <a:r>
              <a:rPr lang="en-US" sz="1600" b="1" dirty="0">
                <a:latin typeface="Courier New" charset="0"/>
              </a:rPr>
              <a:t>    return sum;</a:t>
            </a:r>
          </a:p>
          <a:p>
            <a:pPr algn="l">
              <a:lnSpc>
                <a:spcPct val="100000"/>
              </a:lnSpc>
            </a:pPr>
            <a:r>
              <a:rPr lang="en-US" sz="1600" b="1" dirty="0">
                <a:latin typeface="Courier New" charset="0"/>
              </a:rPr>
              <a:t>}</a:t>
            </a:r>
          </a:p>
        </p:txBody>
      </p:sp>
    </p:spTree>
    <p:extLst>
      <p:ext uri="{BB962C8B-B14F-4D97-AF65-F5344CB8AC3E}">
        <p14:creationId xmlns:p14="http://schemas.microsoft.com/office/powerpoint/2010/main" val="207042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B588EA-2C1C-CCAE-5E9B-C1F0199B3BE4}"/>
              </a:ext>
            </a:extLst>
          </p:cNvPr>
          <p:cNvSpPr>
            <a:spLocks noGrp="1"/>
          </p:cNvSpPr>
          <p:nvPr>
            <p:ph idx="1"/>
          </p:nvPr>
        </p:nvSpPr>
        <p:spPr/>
        <p:txBody>
          <a:bodyPr/>
          <a:lstStyle/>
          <a:p>
            <a:r>
              <a:rPr lang="zh-CN" altLang="en-US" dirty="0"/>
              <a:t>是否具有良好的局部性，该如何调整？</a:t>
            </a:r>
          </a:p>
        </p:txBody>
      </p:sp>
      <p:sp>
        <p:nvSpPr>
          <p:cNvPr id="4" name="日期占位符 3">
            <a:extLst>
              <a:ext uri="{FF2B5EF4-FFF2-40B4-BE49-F238E27FC236}">
                <a16:creationId xmlns:a16="http://schemas.microsoft.com/office/drawing/2014/main" id="{0F72D956-44CD-1ACF-C242-975E30BED98A}"/>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CC97A404-D496-ADD0-A95E-B9E44395CB1C}"/>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0654E2BE-D39A-F923-0839-4BB6D36C653E}"/>
              </a:ext>
            </a:extLst>
          </p:cNvPr>
          <p:cNvSpPr>
            <a:spLocks noGrp="1"/>
          </p:cNvSpPr>
          <p:nvPr>
            <p:ph type="sldNum" sz="quarter" idx="12"/>
          </p:nvPr>
        </p:nvSpPr>
        <p:spPr/>
        <p:txBody>
          <a:bodyPr/>
          <a:lstStyle/>
          <a:p>
            <a:fld id="{44AECEEE-0B0C-4847-BC36-879BD099159A}" type="slidenum">
              <a:rPr lang="zh-CN" altLang="en-US" smtClean="0"/>
              <a:t>17</a:t>
            </a:fld>
            <a:endParaRPr lang="zh-CN" altLang="en-US"/>
          </a:p>
        </p:txBody>
      </p:sp>
      <p:sp>
        <p:nvSpPr>
          <p:cNvPr id="7" name="Text Box 1028">
            <a:extLst>
              <a:ext uri="{FF2B5EF4-FFF2-40B4-BE49-F238E27FC236}">
                <a16:creationId xmlns:a16="http://schemas.microsoft.com/office/drawing/2014/main" id="{7EBE8AC6-2739-287A-6806-48B0D226F8A9}"/>
              </a:ext>
            </a:extLst>
          </p:cNvPr>
          <p:cNvSpPr txBox="1">
            <a:spLocks noChangeArrowheads="1"/>
          </p:cNvSpPr>
          <p:nvPr/>
        </p:nvSpPr>
        <p:spPr bwMode="auto">
          <a:xfrm>
            <a:off x="1657350" y="2356016"/>
            <a:ext cx="5209857" cy="2862322"/>
          </a:xfrm>
          <a:prstGeom prst="rect">
            <a:avLst/>
          </a:prstGeom>
          <a:solidFill>
            <a:srgbClr val="F6F5BD"/>
          </a:solidFill>
          <a:ln w="25400">
            <a:solidFill>
              <a:schemeClr val="tx1"/>
            </a:solidFill>
            <a:miter lim="800000"/>
            <a:headEnd/>
            <a:tailEnd/>
          </a:ln>
          <a:effectLst/>
        </p:spPr>
        <p:txBody>
          <a:bodyPr wrap="square">
            <a:prstTxWarp prst="textNoShape">
              <a:avLst/>
            </a:prstTxWarp>
            <a:spAutoFit/>
          </a:bodyPr>
          <a:lstStyle/>
          <a:p>
            <a:pPr algn="l">
              <a:lnSpc>
                <a:spcPct val="100000"/>
              </a:lnSpc>
            </a:pPr>
            <a:r>
              <a:rPr lang="en-US" sz="1800" b="1" dirty="0" err="1">
                <a:latin typeface="Courier New" charset="0"/>
              </a:rPr>
              <a:t>int</a:t>
            </a:r>
            <a:r>
              <a:rPr lang="en-US" sz="1800" b="1" dirty="0">
                <a:latin typeface="Courier New" charset="0"/>
              </a:rPr>
              <a:t> sum_array_3d(int </a:t>
            </a:r>
            <a:r>
              <a:rPr lang="en-US" sz="1800" b="1" dirty="0" err="1">
                <a:latin typeface="Courier New" charset="0"/>
              </a:rPr>
              <a:t>a[M][N][N</a:t>
            </a:r>
            <a:r>
              <a:rPr lang="en-US" sz="1800" b="1" dirty="0">
                <a:latin typeface="Courier New" charset="0"/>
              </a:rPr>
              <a:t>])</a:t>
            </a:r>
          </a:p>
          <a:p>
            <a:pPr algn="l">
              <a:lnSpc>
                <a:spcPct val="100000"/>
              </a:lnSpc>
            </a:pPr>
            <a:r>
              <a:rPr lang="en-US" sz="1800" b="1" dirty="0">
                <a:latin typeface="Courier New" charset="0"/>
              </a:rPr>
              <a:t>{</a:t>
            </a:r>
          </a:p>
          <a:p>
            <a:pPr algn="l">
              <a:lnSpc>
                <a:spcPct val="100000"/>
              </a:lnSpc>
            </a:pPr>
            <a:r>
              <a:rPr lang="en-US" sz="1800" b="1" dirty="0">
                <a:latin typeface="Courier New" charset="0"/>
              </a:rPr>
              <a:t>    </a:t>
            </a:r>
            <a:r>
              <a:rPr lang="en-US" sz="1800" b="1" dirty="0" err="1">
                <a:latin typeface="Courier New" charset="0"/>
              </a:rPr>
              <a:t>int</a:t>
            </a:r>
            <a:r>
              <a:rPr lang="en-US" sz="1800" b="1" dirty="0">
                <a:latin typeface="Courier New" charset="0"/>
              </a:rPr>
              <a:t> </a:t>
            </a:r>
            <a:r>
              <a:rPr lang="en-US" sz="1800" b="1" dirty="0" err="1">
                <a:latin typeface="Courier New" charset="0"/>
              </a:rPr>
              <a:t>i</a:t>
            </a:r>
            <a:r>
              <a:rPr lang="en-US" sz="1800" b="1" dirty="0">
                <a:latin typeface="Courier New" charset="0"/>
              </a:rPr>
              <a:t>, </a:t>
            </a:r>
            <a:r>
              <a:rPr lang="en-US" sz="1800" b="1" dirty="0" err="1">
                <a:latin typeface="Courier New" charset="0"/>
              </a:rPr>
              <a:t>j</a:t>
            </a:r>
            <a:r>
              <a:rPr lang="en-US" sz="1800" b="1" dirty="0">
                <a:latin typeface="Courier New" charset="0"/>
              </a:rPr>
              <a:t>, </a:t>
            </a:r>
            <a:r>
              <a:rPr lang="en-US" sz="1800" b="1" dirty="0" err="1">
                <a:latin typeface="Courier New" charset="0"/>
              </a:rPr>
              <a:t>k</a:t>
            </a:r>
            <a:r>
              <a:rPr lang="en-US" sz="1800" b="1" dirty="0">
                <a:latin typeface="Courier New" charset="0"/>
              </a:rPr>
              <a:t>, sum = 0;</a:t>
            </a:r>
          </a:p>
          <a:p>
            <a:pPr algn="l">
              <a:lnSpc>
                <a:spcPct val="100000"/>
              </a:lnSpc>
            </a:pPr>
            <a:endParaRPr lang="en-US" sz="1800" b="1" dirty="0">
              <a:latin typeface="Courier New" charset="0"/>
            </a:endParaRPr>
          </a:p>
          <a:p>
            <a:pPr algn="l">
              <a:lnSpc>
                <a:spcPct val="100000"/>
              </a:lnSpc>
            </a:pPr>
            <a:r>
              <a:rPr lang="en-US" sz="1800" b="1" dirty="0">
                <a:latin typeface="Courier New" charset="0"/>
              </a:rPr>
              <a:t>    for (i = 0; i &lt; N; i++)</a:t>
            </a:r>
          </a:p>
          <a:p>
            <a:pPr algn="l">
              <a:lnSpc>
                <a:spcPct val="100000"/>
              </a:lnSpc>
            </a:pPr>
            <a:r>
              <a:rPr lang="en-US" sz="1800" b="1" dirty="0">
                <a:latin typeface="Courier New" charset="0"/>
              </a:rPr>
              <a:t>        for (</a:t>
            </a:r>
            <a:r>
              <a:rPr lang="en-US" sz="1800" b="1" dirty="0" err="1">
                <a:latin typeface="Courier New" charset="0"/>
              </a:rPr>
              <a:t>j</a:t>
            </a:r>
            <a:r>
              <a:rPr lang="en-US" sz="1800" b="1" dirty="0">
                <a:latin typeface="Courier New" charset="0"/>
              </a:rPr>
              <a:t> = 0; </a:t>
            </a:r>
            <a:r>
              <a:rPr lang="en-US" sz="1800" b="1" dirty="0" err="1">
                <a:latin typeface="Courier New" charset="0"/>
              </a:rPr>
              <a:t>j</a:t>
            </a:r>
            <a:r>
              <a:rPr lang="en-US" sz="1800" b="1" dirty="0">
                <a:latin typeface="Courier New" charset="0"/>
              </a:rPr>
              <a:t> &lt; N; </a:t>
            </a:r>
            <a:r>
              <a:rPr lang="en-US" sz="1800" b="1" dirty="0" err="1">
                <a:latin typeface="Courier New" charset="0"/>
              </a:rPr>
              <a:t>j</a:t>
            </a:r>
            <a:r>
              <a:rPr lang="en-US" sz="1800" b="1" dirty="0">
                <a:latin typeface="Courier New" charset="0"/>
              </a:rPr>
              <a:t>++)</a:t>
            </a:r>
          </a:p>
          <a:p>
            <a:pPr algn="l">
              <a:lnSpc>
                <a:spcPct val="100000"/>
              </a:lnSpc>
            </a:pPr>
            <a:r>
              <a:rPr lang="en-US" sz="1800" b="1" dirty="0">
                <a:latin typeface="Courier New" charset="0"/>
              </a:rPr>
              <a:t>            for (k = 0; k &lt; M; k++)</a:t>
            </a:r>
          </a:p>
          <a:p>
            <a:pPr algn="l">
              <a:lnSpc>
                <a:spcPct val="100000"/>
              </a:lnSpc>
            </a:pPr>
            <a:r>
              <a:rPr lang="en-US" sz="1800" b="1" dirty="0">
                <a:latin typeface="Courier New" charset="0"/>
              </a:rPr>
              <a:t>                sum += </a:t>
            </a:r>
            <a:r>
              <a:rPr lang="en-US" sz="1800" b="1" dirty="0" err="1">
                <a:latin typeface="Courier New" charset="0"/>
              </a:rPr>
              <a:t>a[k][i][j</a:t>
            </a:r>
            <a:r>
              <a:rPr lang="en-US" sz="1800" b="1" dirty="0">
                <a:latin typeface="Courier New" charset="0"/>
              </a:rPr>
              <a:t>];</a:t>
            </a:r>
          </a:p>
          <a:p>
            <a:pPr algn="l">
              <a:lnSpc>
                <a:spcPct val="100000"/>
              </a:lnSpc>
            </a:pPr>
            <a:r>
              <a:rPr lang="en-US" sz="1800" b="1" dirty="0">
                <a:latin typeface="Courier New" charset="0"/>
              </a:rPr>
              <a:t>    return sum;</a:t>
            </a:r>
          </a:p>
          <a:p>
            <a:pPr algn="l">
              <a:lnSpc>
                <a:spcPct val="100000"/>
              </a:lnSpc>
            </a:pPr>
            <a:r>
              <a:rPr lang="en-US" sz="1800" b="1" dirty="0">
                <a:latin typeface="Courier New" charset="0"/>
              </a:rPr>
              <a:t>}</a:t>
            </a:r>
          </a:p>
        </p:txBody>
      </p:sp>
    </p:spTree>
    <p:extLst>
      <p:ext uri="{BB962C8B-B14F-4D97-AF65-F5344CB8AC3E}">
        <p14:creationId xmlns:p14="http://schemas.microsoft.com/office/powerpoint/2010/main" val="223647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13E5429-2EF2-26D1-7805-8106695401F8}"/>
              </a:ext>
            </a:extLst>
          </p:cNvPr>
          <p:cNvSpPr>
            <a:spLocks noGrp="1"/>
          </p:cNvSpPr>
          <p:nvPr>
            <p:ph idx="1"/>
          </p:nvPr>
        </p:nvSpPr>
        <p:spPr>
          <a:xfrm>
            <a:off x="712871" y="714180"/>
            <a:ext cx="7886700" cy="4351338"/>
          </a:xfrm>
        </p:spPr>
        <p:txBody>
          <a:bodyPr>
            <a:normAutofit lnSpcReduction="10000"/>
          </a:bodyPr>
          <a:lstStyle/>
          <a:p>
            <a:pPr>
              <a:lnSpc>
                <a:spcPct val="150000"/>
              </a:lnSpc>
            </a:pPr>
            <a:r>
              <a:rPr lang="zh-CN" altLang="en-US" dirty="0"/>
              <a:t>由于程序的局部性，程序更频繁的访问某一层次上的存储设备，因此下层的设备可以更慢速一些，容量可以更大，每位价格更低。</a:t>
            </a:r>
            <a:endParaRPr lang="en-US" altLang="zh-CN" dirty="0"/>
          </a:p>
          <a:p>
            <a:pPr>
              <a:lnSpc>
                <a:spcPct val="150000"/>
              </a:lnSpc>
            </a:pPr>
            <a:r>
              <a:rPr lang="zh-CN" altLang="en-US" dirty="0"/>
              <a:t>存储设备的机械特性各不相同，容量大的速度较慢、价格较低，速度快的容量较小，价格较高，因此将特性不同的存储设备结合起来刚好可以满足程序局部性的特征，形成存储体系。</a:t>
            </a:r>
          </a:p>
        </p:txBody>
      </p:sp>
      <p:sp>
        <p:nvSpPr>
          <p:cNvPr id="4" name="日期占位符 3">
            <a:extLst>
              <a:ext uri="{FF2B5EF4-FFF2-40B4-BE49-F238E27FC236}">
                <a16:creationId xmlns:a16="http://schemas.microsoft.com/office/drawing/2014/main" id="{4A727997-EDE7-1B7A-C5D4-BD08DD843E72}"/>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FEB3C2D7-0D9D-83C8-7C14-828C5AC2D65A}"/>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7B86A0BC-A09A-88A9-1CBB-8EDEE9503F77}"/>
              </a:ext>
            </a:extLst>
          </p:cNvPr>
          <p:cNvSpPr>
            <a:spLocks noGrp="1"/>
          </p:cNvSpPr>
          <p:nvPr>
            <p:ph type="sldNum" sz="quarter" idx="12"/>
          </p:nvPr>
        </p:nvSpPr>
        <p:spPr/>
        <p:txBody>
          <a:bodyPr/>
          <a:lstStyle/>
          <a:p>
            <a:fld id="{44AECEEE-0B0C-4847-BC36-879BD099159A}" type="slidenum">
              <a:rPr lang="zh-CN" altLang="en-US" smtClean="0"/>
              <a:t>18</a:t>
            </a:fld>
            <a:endParaRPr lang="zh-CN" altLang="en-US"/>
          </a:p>
        </p:txBody>
      </p:sp>
    </p:spTree>
    <p:extLst>
      <p:ext uri="{BB962C8B-B14F-4D97-AF65-F5344CB8AC3E}">
        <p14:creationId xmlns:p14="http://schemas.microsoft.com/office/powerpoint/2010/main" val="4287452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存储层次基本概念</a:t>
            </a:r>
          </a:p>
        </p:txBody>
      </p:sp>
      <p:sp>
        <p:nvSpPr>
          <p:cNvPr id="3" name="内容占位符 2"/>
          <p:cNvSpPr>
            <a:spLocks noGrp="1"/>
          </p:cNvSpPr>
          <p:nvPr>
            <p:ph idx="1"/>
          </p:nvPr>
        </p:nvSpPr>
        <p:spPr>
          <a:xfrm>
            <a:off x="457200" y="1340768"/>
            <a:ext cx="8229600" cy="4525963"/>
          </a:xfrm>
        </p:spPr>
        <p:txBody>
          <a:bodyPr>
            <a:normAutofit/>
          </a:bodyPr>
          <a:lstStyle/>
          <a:p>
            <a:pPr marL="342900" lvl="1" indent="-342900">
              <a:lnSpc>
                <a:spcPct val="150000"/>
              </a:lnSpc>
              <a:buFont typeface="Arial" panose="020B0604020202020204" pitchFamily="34" charset="0"/>
              <a:buChar char="•"/>
            </a:pPr>
            <a:r>
              <a:rPr lang="zh-CN" altLang="en-US" sz="2800" dirty="0">
                <a:latin typeface="+mn-ea"/>
              </a:rPr>
              <a:t>定义：两个和两个以上的速度、容量、价格各不相同的存储器用硬件、软件或软硬结合的方法连接起来的系统。</a:t>
            </a:r>
            <a:endParaRPr lang="en-US" altLang="zh-CN" sz="2800" dirty="0">
              <a:latin typeface="+mn-ea"/>
            </a:endParaRPr>
          </a:p>
          <a:p>
            <a:pPr marL="342900" lvl="1" indent="-342900">
              <a:lnSpc>
                <a:spcPct val="150000"/>
              </a:lnSpc>
              <a:buFont typeface="Arial" panose="020B0604020202020204" pitchFamily="34" charset="0"/>
              <a:buChar char="•"/>
            </a:pPr>
            <a:r>
              <a:rPr lang="zh-CN" altLang="en-US" sz="2800" dirty="0">
                <a:latin typeface="+mn-ea"/>
              </a:rPr>
              <a:t>特点：速度接近最快的存储器；容量与容量最大的存储器相等或接近；单位价格接近于最便宜的存储器</a:t>
            </a:r>
            <a:endParaRPr lang="zh-CN" altLang="en-US" dirty="0"/>
          </a:p>
        </p:txBody>
      </p:sp>
      <p:sp>
        <p:nvSpPr>
          <p:cNvPr id="4" name="日期占位符 3"/>
          <p:cNvSpPr>
            <a:spLocks noGrp="1"/>
          </p:cNvSpPr>
          <p:nvPr>
            <p:ph type="dt" sz="half" idx="10"/>
          </p:nvPr>
        </p:nvSpPr>
        <p:spPr/>
        <p:txBody>
          <a:bodyPr/>
          <a:lstStyle/>
          <a:p>
            <a:fld id="{05D04630-8B71-41CE-9885-A8F5D9261613}"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19</a:t>
            </a:fld>
            <a:endParaRPr lang="zh-CN" altLang="en-US">
              <a:solidFill>
                <a:prstClr val="black">
                  <a:tint val="75000"/>
                </a:prstClr>
              </a:solidFill>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842566-E080-448A-90C8-47436B414059}"/>
              </a:ext>
            </a:extLst>
          </p:cNvPr>
          <p:cNvSpPr>
            <a:spLocks noGrp="1"/>
          </p:cNvSpPr>
          <p:nvPr>
            <p:ph type="ctrTitle"/>
          </p:nvPr>
        </p:nvSpPr>
        <p:spPr>
          <a:xfrm>
            <a:off x="-600458" y="2602830"/>
            <a:ext cx="7772400" cy="1184013"/>
          </a:xfrm>
        </p:spPr>
        <p:txBody>
          <a:bodyPr>
            <a:normAutofit fontScale="90000"/>
          </a:bodyPr>
          <a:lstStyle/>
          <a:p>
            <a:pPr>
              <a:lnSpc>
                <a:spcPct val="150000"/>
              </a:lnSpc>
            </a:pPr>
            <a:r>
              <a:rPr lang="zh-CN" altLang="en-US" dirty="0"/>
              <a:t>第五章    </a:t>
            </a:r>
            <a:br>
              <a:rPr lang="en-US" altLang="zh-CN" dirty="0"/>
            </a:br>
            <a:r>
              <a:rPr lang="zh-CN" altLang="en-US" dirty="0"/>
              <a:t>存储层次</a:t>
            </a:r>
          </a:p>
        </p:txBody>
      </p:sp>
      <p:sp>
        <p:nvSpPr>
          <p:cNvPr id="6" name="副标题 5">
            <a:extLst>
              <a:ext uri="{FF2B5EF4-FFF2-40B4-BE49-F238E27FC236}">
                <a16:creationId xmlns:a16="http://schemas.microsoft.com/office/drawing/2014/main" id="{BB5F7F8B-1147-48B2-B5CA-5B500467C64C}"/>
              </a:ext>
            </a:extLst>
          </p:cNvPr>
          <p:cNvSpPr>
            <a:spLocks noGrp="1"/>
          </p:cNvSpPr>
          <p:nvPr>
            <p:ph type="subTitle" idx="1"/>
          </p:nvPr>
        </p:nvSpPr>
        <p:spPr>
          <a:xfrm>
            <a:off x="207033" y="6470372"/>
            <a:ext cx="5162093" cy="215099"/>
          </a:xfrm>
        </p:spPr>
        <p:txBody>
          <a:bodyPr>
            <a:normAutofit fontScale="92500"/>
          </a:bodyPr>
          <a:lstStyle/>
          <a:p>
            <a:pPr algn="l"/>
            <a:r>
              <a:rPr lang="zh-CN" altLang="en-US" sz="1000" dirty="0"/>
              <a:t>西北大学软件学院  谢倩茹</a:t>
            </a:r>
          </a:p>
        </p:txBody>
      </p:sp>
    </p:spTree>
    <p:extLst>
      <p:ext uri="{BB962C8B-B14F-4D97-AF65-F5344CB8AC3E}">
        <p14:creationId xmlns:p14="http://schemas.microsoft.com/office/powerpoint/2010/main" val="128942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latin typeface="+mn-ea"/>
              </a:rPr>
              <a:t>主存</a:t>
            </a:r>
            <a:r>
              <a:rPr lang="en-US" altLang="zh-CN">
                <a:latin typeface="+mn-ea"/>
              </a:rPr>
              <a:t>——</a:t>
            </a:r>
            <a:r>
              <a:rPr lang="zh-CN" altLang="en-US">
                <a:latin typeface="+mn-ea"/>
              </a:rPr>
              <a:t>辅存存储层次</a:t>
            </a:r>
            <a:endParaRPr lang="zh-CN" altLang="en-US"/>
          </a:p>
        </p:txBody>
      </p:sp>
      <p:sp>
        <p:nvSpPr>
          <p:cNvPr id="3" name="内容占位符 2"/>
          <p:cNvSpPr>
            <a:spLocks noGrp="1"/>
          </p:cNvSpPr>
          <p:nvPr>
            <p:ph idx="1"/>
          </p:nvPr>
        </p:nvSpPr>
        <p:spPr>
          <a:xfrm>
            <a:off x="323528" y="1412776"/>
            <a:ext cx="8229600" cy="4525963"/>
          </a:xfrm>
        </p:spPr>
        <p:txBody>
          <a:bodyPr>
            <a:normAutofit/>
          </a:bodyPr>
          <a:lstStyle/>
          <a:p>
            <a:pPr marL="567055" indent="-457200" eaLnBrk="1" fontAlgn="auto" hangingPunct="1">
              <a:lnSpc>
                <a:spcPct val="150000"/>
              </a:lnSpc>
              <a:spcAft>
                <a:spcPts val="0"/>
              </a:spcAft>
              <a:buClr>
                <a:schemeClr val="tx1"/>
              </a:buClr>
              <a:buSzPct val="50000"/>
              <a:buFont typeface="Wingdings" panose="05000000000000000000" pitchFamily="2" charset="2"/>
              <a:buChar char="l"/>
              <a:defRPr/>
            </a:pPr>
            <a:r>
              <a:rPr lang="zh-CN" altLang="en-US">
                <a:solidFill>
                  <a:srgbClr val="FF0000"/>
                </a:solidFill>
                <a:latin typeface="+mn-ea"/>
              </a:rPr>
              <a:t>早期</a:t>
            </a:r>
            <a:r>
              <a:rPr lang="zh-CN" altLang="en-US" dirty="0">
                <a:latin typeface="+mn-ea"/>
              </a:rPr>
              <a:t>：主存，辅存间不是一个完整的整体。程序在主，辅存之间的调用是由程序设计者靠程序覆盖技术来</a:t>
            </a:r>
            <a:r>
              <a:rPr lang="zh-CN" altLang="en-US">
                <a:latin typeface="+mn-ea"/>
              </a:rPr>
              <a:t>解决。</a:t>
            </a:r>
            <a:endParaRPr lang="en-US" altLang="zh-CN" dirty="0">
              <a:latin typeface="+mn-ea"/>
            </a:endParaRPr>
          </a:p>
          <a:p>
            <a:pPr marL="567055" indent="-457200" eaLnBrk="1" fontAlgn="auto" hangingPunct="1">
              <a:lnSpc>
                <a:spcPct val="150000"/>
              </a:lnSpc>
              <a:spcAft>
                <a:spcPts val="0"/>
              </a:spcAft>
              <a:buClr>
                <a:schemeClr val="tx1"/>
              </a:buClr>
              <a:buSzPct val="50000"/>
              <a:buFont typeface="Wingdings" panose="05000000000000000000" pitchFamily="2" charset="2"/>
              <a:buChar char="l"/>
              <a:defRPr/>
            </a:pPr>
            <a:r>
              <a:rPr lang="zh-CN" altLang="en-US">
                <a:solidFill>
                  <a:srgbClr val="FF0000"/>
                </a:solidFill>
                <a:latin typeface="+mn-ea"/>
              </a:rPr>
              <a:t>发展</a:t>
            </a:r>
            <a:r>
              <a:rPr lang="zh-CN" altLang="en-US" dirty="0">
                <a:latin typeface="+mn-ea"/>
              </a:rPr>
              <a:t>：程序在主，辅存之间的调入，调出可以同时进行。地址的定位由可以由增设的辅助软，硬件同时完成</a:t>
            </a:r>
            <a:endParaRPr lang="en-US" altLang="zh-CN" dirty="0">
              <a:latin typeface="+mn-ea"/>
            </a:endParaRPr>
          </a:p>
          <a:p>
            <a:pPr marL="365760" indent="-255905" eaLnBrk="1" fontAlgn="auto" hangingPunct="1">
              <a:lnSpc>
                <a:spcPct val="150000"/>
              </a:lnSpc>
              <a:spcAft>
                <a:spcPts val="0"/>
              </a:spcAft>
              <a:buClr>
                <a:schemeClr val="accent3"/>
              </a:buClr>
              <a:buFont typeface="Georgia" panose="02040502050405020303"/>
              <a:buChar char="•"/>
              <a:defRPr/>
            </a:pPr>
            <a:endParaRPr lang="zh-CN" altLang="en-US" dirty="0"/>
          </a:p>
        </p:txBody>
      </p:sp>
      <p:sp>
        <p:nvSpPr>
          <p:cNvPr id="5" name="日期占位符 4"/>
          <p:cNvSpPr>
            <a:spLocks noGrp="1"/>
          </p:cNvSpPr>
          <p:nvPr>
            <p:ph type="dt" sz="half" idx="10"/>
          </p:nvPr>
        </p:nvSpPr>
        <p:spPr/>
        <p:txBody>
          <a:bodyPr/>
          <a:lstStyle/>
          <a:p>
            <a:fld id="{3562E89C-54F1-4B84-BA3B-7D2BED064C5C}"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20</a:t>
            </a:fld>
            <a:endParaRPr lang="zh-CN" altLang="en-US">
              <a:solidFill>
                <a:prstClr val="black">
                  <a:tint val="75000"/>
                </a:prstClr>
              </a:solidFill>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96752"/>
            <a:ext cx="8229600" cy="4324350"/>
          </a:xfrm>
        </p:spPr>
        <p:txBody>
          <a:bodyPr>
            <a:normAutofit/>
          </a:bodyPr>
          <a:lstStyle/>
          <a:p>
            <a:pPr marL="567055" indent="-457200" eaLnBrk="1" fontAlgn="auto" hangingPunct="1">
              <a:lnSpc>
                <a:spcPct val="150000"/>
              </a:lnSpc>
              <a:spcAft>
                <a:spcPts val="0"/>
              </a:spcAft>
              <a:buClr>
                <a:schemeClr val="tx1"/>
              </a:buClr>
              <a:buSzPct val="50000"/>
              <a:buFont typeface="Wingdings" panose="05000000000000000000" pitchFamily="2" charset="2"/>
              <a:buChar char="l"/>
              <a:defRPr/>
            </a:pPr>
            <a:r>
              <a:rPr lang="zh-CN" altLang="en-US">
                <a:latin typeface="+mn-ea"/>
              </a:rPr>
              <a:t>虚拟存储</a:t>
            </a:r>
            <a:r>
              <a:rPr lang="zh-CN" altLang="en-US" dirty="0">
                <a:latin typeface="+mn-ea"/>
              </a:rPr>
              <a:t>系统：主存</a:t>
            </a:r>
            <a:r>
              <a:rPr lang="en-US" altLang="zh-CN" dirty="0">
                <a:latin typeface="+mn-ea"/>
              </a:rPr>
              <a:t>——</a:t>
            </a:r>
            <a:r>
              <a:rPr lang="zh-CN" altLang="en-US" dirty="0">
                <a:latin typeface="+mn-ea"/>
              </a:rPr>
              <a:t>辅存存储层次的发展和完善。构成了虚拟存储系统，应用程序是可以用机器指令的地址码对整个程序</a:t>
            </a:r>
            <a:r>
              <a:rPr lang="zh-CN" altLang="en-US">
                <a:latin typeface="+mn-ea"/>
              </a:rPr>
              <a:t>统一编址，该</a:t>
            </a:r>
            <a:r>
              <a:rPr lang="zh-CN" altLang="en-US" dirty="0">
                <a:latin typeface="+mn-ea"/>
              </a:rPr>
              <a:t>空间被称为虚空间</a:t>
            </a:r>
            <a:r>
              <a:rPr lang="en-US" altLang="zh-CN" dirty="0">
                <a:latin typeface="+mn-ea"/>
              </a:rPr>
              <a:t>(</a:t>
            </a:r>
            <a:r>
              <a:rPr lang="zh-CN" altLang="en-US" dirty="0">
                <a:latin typeface="+mn-ea"/>
              </a:rPr>
              <a:t>逻辑空间</a:t>
            </a:r>
            <a:r>
              <a:rPr lang="en-US" altLang="zh-CN" dirty="0">
                <a:latin typeface="+mn-ea"/>
              </a:rPr>
              <a:t>)</a:t>
            </a:r>
            <a:r>
              <a:rPr lang="zh-CN" altLang="en-US" dirty="0">
                <a:latin typeface="+mn-ea"/>
              </a:rPr>
              <a:t>，地址称为</a:t>
            </a:r>
            <a:r>
              <a:rPr lang="zh-CN" altLang="en-US">
                <a:latin typeface="+mn-ea"/>
              </a:rPr>
              <a:t>虚地址（逻辑地址）。</a:t>
            </a:r>
            <a:endParaRPr lang="zh-CN" altLang="en-US" dirty="0">
              <a:latin typeface="+mn-ea"/>
            </a:endParaRPr>
          </a:p>
          <a:p>
            <a:pPr marL="365760" indent="-255905" eaLnBrk="1" fontAlgn="auto" hangingPunct="1">
              <a:lnSpc>
                <a:spcPct val="150000"/>
              </a:lnSpc>
              <a:spcAft>
                <a:spcPts val="0"/>
              </a:spcAft>
              <a:buClr>
                <a:schemeClr val="accent3"/>
              </a:buClr>
              <a:buFont typeface="Georgia" panose="02040502050405020303"/>
              <a:buChar char="•"/>
              <a:defRPr/>
            </a:pPr>
            <a:endParaRPr lang="zh-CN" altLang="en-US" dirty="0"/>
          </a:p>
        </p:txBody>
      </p:sp>
      <p:sp>
        <p:nvSpPr>
          <p:cNvPr id="2" name="日期占位符 1"/>
          <p:cNvSpPr>
            <a:spLocks noGrp="1"/>
          </p:cNvSpPr>
          <p:nvPr>
            <p:ph type="dt" sz="half" idx="10"/>
          </p:nvPr>
        </p:nvSpPr>
        <p:spPr/>
        <p:txBody>
          <a:bodyPr/>
          <a:lstStyle/>
          <a:p>
            <a:fld id="{17F1DB7F-FF0B-4FF0-8350-38E7627DEE63}"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4" name="页脚占位符 3"/>
          <p:cNvSpPr>
            <a:spLocks noGrp="1"/>
          </p:cNvSpPr>
          <p:nvPr>
            <p:ph type="ftr" sz="quarter" idx="11"/>
          </p:nvPr>
        </p:nvSpPr>
        <p:spPr>
          <a:xfrm>
            <a:off x="2987824" y="6356356"/>
            <a:ext cx="2895600" cy="365125"/>
          </a:xfrm>
        </p:spPr>
        <p:txBody>
          <a:bodyPr/>
          <a:lstStyle/>
          <a:p>
            <a:r>
              <a:rPr lang="zh-CN" altLang="en-US">
                <a:solidFill>
                  <a:prstClr val="black">
                    <a:tint val="75000"/>
                  </a:prstClr>
                </a:solidFill>
              </a:rPr>
              <a:t>西北大学信息学院 谢倩茹</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21</a:t>
            </a:fld>
            <a:endParaRPr lang="zh-CN" altLang="en-US">
              <a:solidFill>
                <a:prstClr val="black">
                  <a:tint val="75000"/>
                </a:prstClr>
              </a:solidFill>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ea"/>
              </a:rPr>
              <a:t>Cache——</a:t>
            </a:r>
            <a:r>
              <a:rPr lang="zh-CN" altLang="en-US">
                <a:latin typeface="+mn-ea"/>
              </a:rPr>
              <a:t>主存存储层次</a:t>
            </a:r>
            <a:endParaRPr lang="zh-CN" altLang="en-US"/>
          </a:p>
        </p:txBody>
      </p:sp>
      <p:sp>
        <p:nvSpPr>
          <p:cNvPr id="4" name="日期占位符 3"/>
          <p:cNvSpPr>
            <a:spLocks noGrp="1"/>
          </p:cNvSpPr>
          <p:nvPr>
            <p:ph type="dt" sz="half" idx="10"/>
          </p:nvPr>
        </p:nvSpPr>
        <p:spPr/>
        <p:txBody>
          <a:bodyPr/>
          <a:lstStyle/>
          <a:p>
            <a:fld id="{1297B9D2-9D72-455A-B141-C5702800C965}"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22</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611560" y="1484784"/>
            <a:ext cx="7791787" cy="3672408"/>
          </a:xfrm>
          <a:prstGeom prst="rect">
            <a:avLst/>
          </a:prstGeom>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109855">
              <a:buClr>
                <a:schemeClr val="accent3"/>
              </a:buClr>
              <a:defRPr/>
            </a:pPr>
            <a:r>
              <a:rPr lang="en-US" altLang="zh-CN">
                <a:latin typeface="+mn-ea"/>
              </a:rPr>
              <a:t>Cache——</a:t>
            </a:r>
            <a:r>
              <a:rPr lang="zh-CN" altLang="en-US">
                <a:latin typeface="+mn-ea"/>
              </a:rPr>
              <a:t>主存存储层次</a:t>
            </a:r>
            <a:endParaRPr lang="en-US" altLang="zh-CN" dirty="0">
              <a:latin typeface="+mn-ea"/>
            </a:endParaRPr>
          </a:p>
        </p:txBody>
      </p:sp>
      <p:sp>
        <p:nvSpPr>
          <p:cNvPr id="3" name="内容占位符 2"/>
          <p:cNvSpPr>
            <a:spLocks noGrp="1"/>
          </p:cNvSpPr>
          <p:nvPr>
            <p:ph idx="1"/>
          </p:nvPr>
        </p:nvSpPr>
        <p:spPr/>
        <p:txBody>
          <a:bodyPr>
            <a:normAutofit/>
          </a:bodyPr>
          <a:lstStyle/>
          <a:p>
            <a:pPr marL="567055" indent="-457200">
              <a:lnSpc>
                <a:spcPct val="150000"/>
              </a:lnSpc>
              <a:buSzPct val="50000"/>
              <a:buFont typeface="Wingdings" panose="05000000000000000000" pitchFamily="2" charset="2"/>
              <a:buChar char="l"/>
              <a:defRPr/>
            </a:pPr>
            <a:r>
              <a:rPr lang="zh-CN" altLang="en-US">
                <a:latin typeface="+mn-ea"/>
              </a:rPr>
              <a:t>解决方案一：增设通用寄存器</a:t>
            </a:r>
            <a:endParaRPr lang="en-US" altLang="zh-CN">
              <a:latin typeface="+mn-ea"/>
            </a:endParaRPr>
          </a:p>
          <a:p>
            <a:pPr marL="967105" lvl="1" indent="-457200">
              <a:lnSpc>
                <a:spcPct val="150000"/>
              </a:lnSpc>
              <a:buSzPct val="50000"/>
              <a:buFont typeface="Wingdings" panose="05000000000000000000" pitchFamily="2" charset="2"/>
              <a:buChar char="l"/>
              <a:defRPr/>
            </a:pPr>
            <a:r>
              <a:rPr lang="zh-CN" altLang="en-US">
                <a:latin typeface="+mn-ea"/>
              </a:rPr>
              <a:t>缺点：可设置的通用寄存器数目有限，寄存器数量增多又会增加编译程序的负担。</a:t>
            </a:r>
            <a:endParaRPr lang="en-US" altLang="zh-CN">
              <a:latin typeface="+mn-ea"/>
            </a:endParaRPr>
          </a:p>
          <a:p>
            <a:pPr marL="567055" indent="-457200">
              <a:lnSpc>
                <a:spcPct val="150000"/>
              </a:lnSpc>
              <a:buSzPct val="50000"/>
              <a:buFont typeface="Wingdings" panose="05000000000000000000" pitchFamily="2" charset="2"/>
              <a:buChar char="l"/>
              <a:defRPr/>
            </a:pPr>
            <a:r>
              <a:rPr lang="zh-CN" altLang="en-US">
                <a:latin typeface="+mn-ea"/>
              </a:rPr>
              <a:t>解决方案二：交叉并行存取，利用交叉并行存取来提交访问主存的速度，速度的提高有限</a:t>
            </a:r>
            <a:r>
              <a:rPr lang="en-US" altLang="zh-CN">
                <a:latin typeface="+mn-ea"/>
              </a:rPr>
              <a:t>.</a:t>
            </a:r>
          </a:p>
          <a:p>
            <a:pPr marL="567055" indent="-457200">
              <a:lnSpc>
                <a:spcPct val="150000"/>
              </a:lnSpc>
              <a:buSzPct val="50000"/>
              <a:buFont typeface="Wingdings" panose="05000000000000000000" pitchFamily="2" charset="2"/>
              <a:buChar char="l"/>
              <a:defRPr/>
            </a:pPr>
            <a:endParaRPr lang="en-US" altLang="zh-CN">
              <a:latin typeface="+mn-ea"/>
            </a:endParaRPr>
          </a:p>
          <a:p>
            <a:pPr>
              <a:lnSpc>
                <a:spcPct val="150000"/>
              </a:lnSpc>
              <a:buSzPct val="50000"/>
              <a:buFont typeface="Wingdings" panose="05000000000000000000" pitchFamily="2" charset="2"/>
              <a:buChar char="l"/>
            </a:pPr>
            <a:endParaRPr lang="zh-CN" altLang="en-US"/>
          </a:p>
        </p:txBody>
      </p:sp>
      <p:sp>
        <p:nvSpPr>
          <p:cNvPr id="4" name="日期占位符 3"/>
          <p:cNvSpPr>
            <a:spLocks noGrp="1"/>
          </p:cNvSpPr>
          <p:nvPr>
            <p:ph type="dt" sz="half" idx="10"/>
          </p:nvPr>
        </p:nvSpPr>
        <p:spPr/>
        <p:txBody>
          <a:bodyPr/>
          <a:lstStyle/>
          <a:p>
            <a:fld id="{D9706587-4104-45EF-B2F6-AB83987B13D5}"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23</a:t>
            </a:fld>
            <a:endParaRPr lang="zh-CN" altLang="en-US">
              <a:solidFill>
                <a:prstClr val="black">
                  <a:tint val="75000"/>
                </a:prstClr>
              </a:solidFill>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交叉访问存储器</a:t>
            </a:r>
          </a:p>
        </p:txBody>
      </p:sp>
      <p:sp>
        <p:nvSpPr>
          <p:cNvPr id="3" name="内容占位符 2"/>
          <p:cNvSpPr>
            <a:spLocks noGrp="1"/>
          </p:cNvSpPr>
          <p:nvPr>
            <p:ph idx="1"/>
          </p:nvPr>
        </p:nvSpPr>
        <p:spPr>
          <a:xfrm>
            <a:off x="465564" y="1287582"/>
            <a:ext cx="8229600" cy="4525963"/>
          </a:xfrm>
        </p:spPr>
        <p:txBody>
          <a:bodyPr/>
          <a:lstStyle/>
          <a:p>
            <a:r>
              <a:rPr lang="zh-CN" altLang="en-US"/>
              <a:t>高位交叉访问存储器 </a:t>
            </a:r>
            <a:endParaRPr lang="en-US" altLang="zh-CN"/>
          </a:p>
          <a:p>
            <a:r>
              <a:rPr lang="en-US" altLang="zh-CN"/>
              <a:t>MBR</a:t>
            </a:r>
            <a:r>
              <a:rPr lang="zh-CN" altLang="en-US"/>
              <a:t>：数据寄存器；</a:t>
            </a:r>
            <a:r>
              <a:rPr lang="en-US" altLang="zh-CN"/>
              <a:t>MAR</a:t>
            </a:r>
            <a:r>
              <a:rPr lang="zh-CN" altLang="en-US"/>
              <a:t>：地址寄存器</a:t>
            </a:r>
          </a:p>
          <a:p>
            <a:endParaRPr lang="zh-CN" altLang="en-US"/>
          </a:p>
        </p:txBody>
      </p:sp>
      <p:sp>
        <p:nvSpPr>
          <p:cNvPr id="4" name="日期占位符 3"/>
          <p:cNvSpPr>
            <a:spLocks noGrp="1"/>
          </p:cNvSpPr>
          <p:nvPr>
            <p:ph type="dt" sz="half" idx="10"/>
          </p:nvPr>
        </p:nvSpPr>
        <p:spPr/>
        <p:txBody>
          <a:bodyPr/>
          <a:lstStyle/>
          <a:p>
            <a:fld id="{4332F51A-89C2-43F6-8A89-920DC077649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24</a:t>
            </a:fld>
            <a:endParaRPr lang="zh-CN" altLang="en-US">
              <a:solidFill>
                <a:prstClr val="black">
                  <a:tint val="75000"/>
                </a:prstClr>
              </a:solidFill>
            </a:endParaRPr>
          </a:p>
        </p:txBody>
      </p:sp>
      <p:grpSp>
        <p:nvGrpSpPr>
          <p:cNvPr id="7" name="Group 76"/>
          <p:cNvGrpSpPr/>
          <p:nvPr/>
        </p:nvGrpSpPr>
        <p:grpSpPr bwMode="auto">
          <a:xfrm>
            <a:off x="794176" y="2646425"/>
            <a:ext cx="7572375" cy="3438525"/>
            <a:chOff x="144" y="672"/>
            <a:chExt cx="5376" cy="2981"/>
          </a:xfrm>
        </p:grpSpPr>
        <p:grpSp>
          <p:nvGrpSpPr>
            <p:cNvPr id="8" name="Group 30"/>
            <p:cNvGrpSpPr/>
            <p:nvPr/>
          </p:nvGrpSpPr>
          <p:grpSpPr bwMode="auto">
            <a:xfrm>
              <a:off x="144" y="672"/>
              <a:ext cx="1680" cy="1014"/>
              <a:chOff x="144" y="672"/>
              <a:chExt cx="1680" cy="1014"/>
            </a:xfrm>
          </p:grpSpPr>
          <p:grpSp>
            <p:nvGrpSpPr>
              <p:cNvPr id="53" name="Group 29"/>
              <p:cNvGrpSpPr/>
              <p:nvPr/>
            </p:nvGrpSpPr>
            <p:grpSpPr bwMode="auto">
              <a:xfrm>
                <a:off x="912" y="672"/>
                <a:ext cx="912" cy="1013"/>
                <a:chOff x="1488" y="672"/>
                <a:chExt cx="912" cy="1013"/>
              </a:xfrm>
            </p:grpSpPr>
            <p:sp>
              <p:nvSpPr>
                <p:cNvPr id="56" name="Rectangle 2"/>
                <p:cNvSpPr>
                  <a:spLocks noChangeArrowheads="1"/>
                </p:cNvSpPr>
                <p:nvPr/>
              </p:nvSpPr>
              <p:spPr bwMode="auto">
                <a:xfrm>
                  <a:off x="1488" y="672"/>
                  <a:ext cx="912" cy="1008"/>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b="1">
                    <a:latin typeface="仿宋" panose="02010609060101010101" pitchFamily="49" charset="-122"/>
                    <a:ea typeface="仿宋" panose="02010609060101010101" pitchFamily="49" charset="-122"/>
                  </a:endParaRPr>
                </a:p>
              </p:txBody>
            </p:sp>
            <p:sp>
              <p:nvSpPr>
                <p:cNvPr id="57" name="Line 3"/>
                <p:cNvSpPr>
                  <a:spLocks noChangeShapeType="1"/>
                </p:cNvSpPr>
                <p:nvPr/>
              </p:nvSpPr>
              <p:spPr bwMode="auto">
                <a:xfrm>
                  <a:off x="1488" y="1008"/>
                  <a:ext cx="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58" name="Line 4"/>
                <p:cNvSpPr>
                  <a:spLocks noChangeShapeType="1"/>
                </p:cNvSpPr>
                <p:nvPr/>
              </p:nvSpPr>
              <p:spPr bwMode="auto">
                <a:xfrm>
                  <a:off x="1488" y="1344"/>
                  <a:ext cx="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59" name="Text Box 5"/>
                <p:cNvSpPr txBox="1">
                  <a:spLocks noChangeArrowheads="1"/>
                </p:cNvSpPr>
                <p:nvPr/>
              </p:nvSpPr>
              <p:spPr bwMode="auto">
                <a:xfrm>
                  <a:off x="1488" y="720"/>
                  <a:ext cx="86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MBR</a:t>
                  </a:r>
                </a:p>
              </p:txBody>
            </p:sp>
            <p:sp>
              <p:nvSpPr>
                <p:cNvPr id="60" name="Text Box 6"/>
                <p:cNvSpPr txBox="1">
                  <a:spLocks noChangeArrowheads="1"/>
                </p:cNvSpPr>
                <p:nvPr/>
              </p:nvSpPr>
              <p:spPr bwMode="auto">
                <a:xfrm>
                  <a:off x="1488" y="1056"/>
                  <a:ext cx="86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存储体</a:t>
                  </a:r>
                  <a:r>
                    <a:rPr lang="en-US" altLang="zh-CN" sz="1600" b="1">
                      <a:latin typeface="仿宋" panose="02010609060101010101" pitchFamily="49" charset="-122"/>
                      <a:ea typeface="仿宋" panose="02010609060101010101" pitchFamily="49" charset="-122"/>
                    </a:rPr>
                    <a:t>0</a:t>
                  </a:r>
                </a:p>
              </p:txBody>
            </p:sp>
            <p:sp>
              <p:nvSpPr>
                <p:cNvPr id="61" name="Text Box 7"/>
                <p:cNvSpPr txBox="1">
                  <a:spLocks noChangeArrowheads="1"/>
                </p:cNvSpPr>
                <p:nvPr/>
              </p:nvSpPr>
              <p:spPr bwMode="auto">
                <a:xfrm>
                  <a:off x="1488" y="1392"/>
                  <a:ext cx="86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MAR</a:t>
                  </a:r>
                </a:p>
              </p:txBody>
            </p:sp>
          </p:grpSp>
          <p:sp>
            <p:nvSpPr>
              <p:cNvPr id="54" name="Text Box 8"/>
              <p:cNvSpPr txBox="1">
                <a:spLocks noChangeArrowheads="1"/>
              </p:cNvSpPr>
              <p:nvPr/>
            </p:nvSpPr>
            <p:spPr bwMode="auto">
              <a:xfrm>
                <a:off x="144" y="768"/>
                <a:ext cx="72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0</a:t>
                </a:r>
                <a:r>
                  <a:rPr lang="en-US" altLang="zh-CN" sz="1600" b="1">
                    <a:latin typeface="仿宋" panose="02010609060101010101" pitchFamily="49" charset="-122"/>
                    <a:ea typeface="仿宋" panose="02010609060101010101" pitchFamily="49" charset="-122"/>
                    <a:cs typeface="Times New Roman" panose="02020603050405020304" pitchFamily="18" charset="0"/>
                  </a:rPr>
                  <a:t>…00…0</a:t>
                </a:r>
                <a:endParaRPr lang="en-US" altLang="zh-CN" sz="1600" b="1">
                  <a:latin typeface="仿宋" panose="02010609060101010101" pitchFamily="49" charset="-122"/>
                  <a:ea typeface="仿宋" panose="02010609060101010101" pitchFamily="49" charset="-122"/>
                </a:endParaRPr>
              </a:p>
            </p:txBody>
          </p:sp>
          <p:sp>
            <p:nvSpPr>
              <p:cNvPr id="55" name="Text Box 10"/>
              <p:cNvSpPr txBox="1">
                <a:spLocks noChangeArrowheads="1"/>
              </p:cNvSpPr>
              <p:nvPr/>
            </p:nvSpPr>
            <p:spPr bwMode="auto">
              <a:xfrm>
                <a:off x="162" y="1392"/>
                <a:ext cx="75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0</a:t>
                </a:r>
                <a:r>
                  <a:rPr lang="en-US" altLang="zh-CN" sz="1600" b="1">
                    <a:latin typeface="仿宋" panose="02010609060101010101" pitchFamily="49" charset="-122"/>
                    <a:ea typeface="仿宋" panose="02010609060101010101" pitchFamily="49" charset="-122"/>
                    <a:cs typeface="Times New Roman" panose="02020603050405020304" pitchFamily="18" charset="0"/>
                  </a:rPr>
                  <a:t>…0F…F</a:t>
                </a:r>
                <a:endParaRPr lang="en-US" altLang="zh-CN" sz="1600" b="1">
                  <a:latin typeface="仿宋" panose="02010609060101010101" pitchFamily="49" charset="-122"/>
                  <a:ea typeface="仿宋" panose="02010609060101010101" pitchFamily="49" charset="-122"/>
                </a:endParaRPr>
              </a:p>
            </p:txBody>
          </p:sp>
        </p:grpSp>
        <p:grpSp>
          <p:nvGrpSpPr>
            <p:cNvPr id="9" name="Group 31"/>
            <p:cNvGrpSpPr/>
            <p:nvPr/>
          </p:nvGrpSpPr>
          <p:grpSpPr bwMode="auto">
            <a:xfrm>
              <a:off x="1968" y="672"/>
              <a:ext cx="1680" cy="1014"/>
              <a:chOff x="144" y="672"/>
              <a:chExt cx="1680" cy="1014"/>
            </a:xfrm>
          </p:grpSpPr>
          <p:grpSp>
            <p:nvGrpSpPr>
              <p:cNvPr id="44" name="Group 32"/>
              <p:cNvGrpSpPr/>
              <p:nvPr/>
            </p:nvGrpSpPr>
            <p:grpSpPr bwMode="auto">
              <a:xfrm>
                <a:off x="912" y="672"/>
                <a:ext cx="912" cy="1013"/>
                <a:chOff x="1488" y="672"/>
                <a:chExt cx="912" cy="1013"/>
              </a:xfrm>
            </p:grpSpPr>
            <p:sp>
              <p:nvSpPr>
                <p:cNvPr id="47" name="Rectangle 33"/>
                <p:cNvSpPr>
                  <a:spLocks noChangeArrowheads="1"/>
                </p:cNvSpPr>
                <p:nvPr/>
              </p:nvSpPr>
              <p:spPr bwMode="auto">
                <a:xfrm>
                  <a:off x="1488" y="672"/>
                  <a:ext cx="912" cy="1008"/>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b="1">
                    <a:latin typeface="仿宋" panose="02010609060101010101" pitchFamily="49" charset="-122"/>
                    <a:ea typeface="仿宋" panose="02010609060101010101" pitchFamily="49" charset="-122"/>
                  </a:endParaRPr>
                </a:p>
              </p:txBody>
            </p:sp>
            <p:sp>
              <p:nvSpPr>
                <p:cNvPr id="48" name="Line 34"/>
                <p:cNvSpPr>
                  <a:spLocks noChangeShapeType="1"/>
                </p:cNvSpPr>
                <p:nvPr/>
              </p:nvSpPr>
              <p:spPr bwMode="auto">
                <a:xfrm>
                  <a:off x="1488" y="1008"/>
                  <a:ext cx="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9" name="Line 35"/>
                <p:cNvSpPr>
                  <a:spLocks noChangeShapeType="1"/>
                </p:cNvSpPr>
                <p:nvPr/>
              </p:nvSpPr>
              <p:spPr bwMode="auto">
                <a:xfrm>
                  <a:off x="1488" y="1344"/>
                  <a:ext cx="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50" name="Text Box 36"/>
                <p:cNvSpPr txBox="1">
                  <a:spLocks noChangeArrowheads="1"/>
                </p:cNvSpPr>
                <p:nvPr/>
              </p:nvSpPr>
              <p:spPr bwMode="auto">
                <a:xfrm>
                  <a:off x="1488" y="720"/>
                  <a:ext cx="86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MBR</a:t>
                  </a:r>
                </a:p>
              </p:txBody>
            </p:sp>
            <p:sp>
              <p:nvSpPr>
                <p:cNvPr id="51" name="Text Box 37"/>
                <p:cNvSpPr txBox="1">
                  <a:spLocks noChangeArrowheads="1"/>
                </p:cNvSpPr>
                <p:nvPr/>
              </p:nvSpPr>
              <p:spPr bwMode="auto">
                <a:xfrm>
                  <a:off x="1488" y="1056"/>
                  <a:ext cx="86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存储体</a:t>
                  </a:r>
                  <a:r>
                    <a:rPr lang="en-US" altLang="zh-CN" sz="1600" b="1">
                      <a:latin typeface="仿宋" panose="02010609060101010101" pitchFamily="49" charset="-122"/>
                      <a:ea typeface="仿宋" panose="02010609060101010101" pitchFamily="49" charset="-122"/>
                    </a:rPr>
                    <a:t>1</a:t>
                  </a:r>
                </a:p>
              </p:txBody>
            </p:sp>
            <p:sp>
              <p:nvSpPr>
                <p:cNvPr id="52" name="Text Box 38"/>
                <p:cNvSpPr txBox="1">
                  <a:spLocks noChangeArrowheads="1"/>
                </p:cNvSpPr>
                <p:nvPr/>
              </p:nvSpPr>
              <p:spPr bwMode="auto">
                <a:xfrm>
                  <a:off x="1488" y="1392"/>
                  <a:ext cx="86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MAR</a:t>
                  </a:r>
                </a:p>
              </p:txBody>
            </p:sp>
          </p:grpSp>
          <p:sp>
            <p:nvSpPr>
              <p:cNvPr id="45" name="Text Box 39"/>
              <p:cNvSpPr txBox="1">
                <a:spLocks noChangeArrowheads="1"/>
              </p:cNvSpPr>
              <p:nvPr/>
            </p:nvSpPr>
            <p:spPr bwMode="auto">
              <a:xfrm>
                <a:off x="144" y="768"/>
                <a:ext cx="72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0</a:t>
                </a:r>
                <a:r>
                  <a:rPr lang="en-US" altLang="zh-CN" sz="1600" b="1">
                    <a:latin typeface="仿宋" panose="02010609060101010101" pitchFamily="49" charset="-122"/>
                    <a:ea typeface="仿宋" panose="02010609060101010101" pitchFamily="49" charset="-122"/>
                    <a:cs typeface="Times New Roman" panose="02020603050405020304" pitchFamily="18" charset="0"/>
                  </a:rPr>
                  <a:t>…10…0</a:t>
                </a:r>
                <a:endParaRPr lang="en-US" altLang="zh-CN" sz="1600" b="1">
                  <a:latin typeface="仿宋" panose="02010609060101010101" pitchFamily="49" charset="-122"/>
                  <a:ea typeface="仿宋" panose="02010609060101010101" pitchFamily="49" charset="-122"/>
                </a:endParaRPr>
              </a:p>
            </p:txBody>
          </p:sp>
          <p:sp>
            <p:nvSpPr>
              <p:cNvPr id="46" name="Text Box 40"/>
              <p:cNvSpPr txBox="1">
                <a:spLocks noChangeArrowheads="1"/>
              </p:cNvSpPr>
              <p:nvPr/>
            </p:nvSpPr>
            <p:spPr bwMode="auto">
              <a:xfrm>
                <a:off x="162" y="1392"/>
                <a:ext cx="75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0</a:t>
                </a:r>
                <a:r>
                  <a:rPr lang="en-US" altLang="zh-CN" sz="1600" b="1">
                    <a:latin typeface="仿宋" panose="02010609060101010101" pitchFamily="49" charset="-122"/>
                    <a:ea typeface="仿宋" panose="02010609060101010101" pitchFamily="49" charset="-122"/>
                    <a:cs typeface="Times New Roman" panose="02020603050405020304" pitchFamily="18" charset="0"/>
                  </a:rPr>
                  <a:t>…1F…F</a:t>
                </a:r>
                <a:endParaRPr lang="en-US" altLang="zh-CN" sz="1600" b="1">
                  <a:latin typeface="仿宋" panose="02010609060101010101" pitchFamily="49" charset="-122"/>
                  <a:ea typeface="仿宋" panose="02010609060101010101" pitchFamily="49" charset="-122"/>
                </a:endParaRPr>
              </a:p>
            </p:txBody>
          </p:sp>
        </p:grpSp>
        <p:grpSp>
          <p:nvGrpSpPr>
            <p:cNvPr id="10" name="Group 41"/>
            <p:cNvGrpSpPr/>
            <p:nvPr/>
          </p:nvGrpSpPr>
          <p:grpSpPr bwMode="auto">
            <a:xfrm>
              <a:off x="3792" y="672"/>
              <a:ext cx="1680" cy="1014"/>
              <a:chOff x="144" y="672"/>
              <a:chExt cx="1680" cy="1014"/>
            </a:xfrm>
          </p:grpSpPr>
          <p:grpSp>
            <p:nvGrpSpPr>
              <p:cNvPr id="35" name="Group 42"/>
              <p:cNvGrpSpPr/>
              <p:nvPr/>
            </p:nvGrpSpPr>
            <p:grpSpPr bwMode="auto">
              <a:xfrm>
                <a:off x="912" y="672"/>
                <a:ext cx="912" cy="1013"/>
                <a:chOff x="1488" y="672"/>
                <a:chExt cx="912" cy="1013"/>
              </a:xfrm>
            </p:grpSpPr>
            <p:sp>
              <p:nvSpPr>
                <p:cNvPr id="38" name="Rectangle 43"/>
                <p:cNvSpPr>
                  <a:spLocks noChangeArrowheads="1"/>
                </p:cNvSpPr>
                <p:nvPr/>
              </p:nvSpPr>
              <p:spPr bwMode="auto">
                <a:xfrm>
                  <a:off x="1488" y="672"/>
                  <a:ext cx="912" cy="1008"/>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b="1">
                    <a:latin typeface="仿宋" panose="02010609060101010101" pitchFamily="49" charset="-122"/>
                    <a:ea typeface="仿宋" panose="02010609060101010101" pitchFamily="49" charset="-122"/>
                  </a:endParaRPr>
                </a:p>
              </p:txBody>
            </p:sp>
            <p:sp>
              <p:nvSpPr>
                <p:cNvPr id="39" name="Line 44"/>
                <p:cNvSpPr>
                  <a:spLocks noChangeShapeType="1"/>
                </p:cNvSpPr>
                <p:nvPr/>
              </p:nvSpPr>
              <p:spPr bwMode="auto">
                <a:xfrm>
                  <a:off x="1488" y="1008"/>
                  <a:ext cx="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0" name="Line 45"/>
                <p:cNvSpPr>
                  <a:spLocks noChangeShapeType="1"/>
                </p:cNvSpPr>
                <p:nvPr/>
              </p:nvSpPr>
              <p:spPr bwMode="auto">
                <a:xfrm>
                  <a:off x="1488" y="1344"/>
                  <a:ext cx="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1" name="Text Box 46"/>
                <p:cNvSpPr txBox="1">
                  <a:spLocks noChangeArrowheads="1"/>
                </p:cNvSpPr>
                <p:nvPr/>
              </p:nvSpPr>
              <p:spPr bwMode="auto">
                <a:xfrm>
                  <a:off x="1488" y="720"/>
                  <a:ext cx="86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MBR</a:t>
                  </a:r>
                </a:p>
              </p:txBody>
            </p:sp>
            <p:sp>
              <p:nvSpPr>
                <p:cNvPr id="42" name="Text Box 47"/>
                <p:cNvSpPr txBox="1">
                  <a:spLocks noChangeArrowheads="1"/>
                </p:cNvSpPr>
                <p:nvPr/>
              </p:nvSpPr>
              <p:spPr bwMode="auto">
                <a:xfrm>
                  <a:off x="1488" y="1056"/>
                  <a:ext cx="86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存储体</a:t>
                  </a:r>
                  <a:r>
                    <a:rPr lang="en-US" altLang="zh-CN" sz="1600" b="1">
                      <a:latin typeface="仿宋" panose="02010609060101010101" pitchFamily="49" charset="-122"/>
                      <a:ea typeface="仿宋" panose="02010609060101010101" pitchFamily="49" charset="-122"/>
                    </a:rPr>
                    <a:t>n-1</a:t>
                  </a:r>
                </a:p>
              </p:txBody>
            </p:sp>
            <p:sp>
              <p:nvSpPr>
                <p:cNvPr id="43" name="Text Box 48"/>
                <p:cNvSpPr txBox="1">
                  <a:spLocks noChangeArrowheads="1"/>
                </p:cNvSpPr>
                <p:nvPr/>
              </p:nvSpPr>
              <p:spPr bwMode="auto">
                <a:xfrm>
                  <a:off x="1488" y="1392"/>
                  <a:ext cx="86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MAR</a:t>
                  </a:r>
                </a:p>
              </p:txBody>
            </p:sp>
          </p:grpSp>
          <p:sp>
            <p:nvSpPr>
              <p:cNvPr id="36" name="Text Box 49"/>
              <p:cNvSpPr txBox="1">
                <a:spLocks noChangeArrowheads="1"/>
              </p:cNvSpPr>
              <p:nvPr/>
            </p:nvSpPr>
            <p:spPr bwMode="auto">
              <a:xfrm>
                <a:off x="144" y="768"/>
                <a:ext cx="72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F</a:t>
                </a:r>
                <a:r>
                  <a:rPr lang="en-US" altLang="zh-CN" sz="1600" b="1">
                    <a:latin typeface="仿宋" panose="02010609060101010101" pitchFamily="49" charset="-122"/>
                    <a:ea typeface="仿宋" panose="02010609060101010101" pitchFamily="49" charset="-122"/>
                    <a:cs typeface="Times New Roman" panose="02020603050405020304" pitchFamily="18" charset="0"/>
                  </a:rPr>
                  <a:t>…F0…0</a:t>
                </a:r>
                <a:endParaRPr lang="en-US" altLang="zh-CN" sz="1600" b="1">
                  <a:latin typeface="仿宋" panose="02010609060101010101" pitchFamily="49" charset="-122"/>
                  <a:ea typeface="仿宋" panose="02010609060101010101" pitchFamily="49" charset="-122"/>
                </a:endParaRPr>
              </a:p>
            </p:txBody>
          </p:sp>
          <p:sp>
            <p:nvSpPr>
              <p:cNvPr id="37" name="Text Box 50"/>
              <p:cNvSpPr txBox="1">
                <a:spLocks noChangeArrowheads="1"/>
              </p:cNvSpPr>
              <p:nvPr/>
            </p:nvSpPr>
            <p:spPr bwMode="auto">
              <a:xfrm>
                <a:off x="162" y="1392"/>
                <a:ext cx="75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F</a:t>
                </a:r>
                <a:r>
                  <a:rPr lang="en-US" altLang="zh-CN" sz="1600" b="1">
                    <a:latin typeface="仿宋" panose="02010609060101010101" pitchFamily="49" charset="-122"/>
                    <a:ea typeface="仿宋" panose="02010609060101010101" pitchFamily="49" charset="-122"/>
                    <a:cs typeface="Times New Roman" panose="02020603050405020304" pitchFamily="18" charset="0"/>
                  </a:rPr>
                  <a:t>…FF…F</a:t>
                </a:r>
                <a:endParaRPr lang="en-US" altLang="zh-CN" sz="1600" b="1">
                  <a:latin typeface="仿宋" panose="02010609060101010101" pitchFamily="49" charset="-122"/>
                  <a:ea typeface="仿宋" panose="02010609060101010101" pitchFamily="49" charset="-122"/>
                </a:endParaRPr>
              </a:p>
            </p:txBody>
          </p:sp>
        </p:grpSp>
        <p:sp>
          <p:nvSpPr>
            <p:cNvPr id="11" name="Rectangle 51"/>
            <p:cNvSpPr>
              <a:spLocks noChangeArrowheads="1"/>
            </p:cNvSpPr>
            <p:nvPr/>
          </p:nvSpPr>
          <p:spPr bwMode="auto">
            <a:xfrm>
              <a:off x="912" y="2256"/>
              <a:ext cx="960" cy="288"/>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仿宋" panose="02010609060101010101" pitchFamily="49" charset="-122"/>
                <a:ea typeface="仿宋" panose="02010609060101010101" pitchFamily="49" charset="-122"/>
              </a:endParaRPr>
            </a:p>
          </p:txBody>
        </p:sp>
        <p:sp>
          <p:nvSpPr>
            <p:cNvPr id="12" name="Text Box 54"/>
            <p:cNvSpPr txBox="1">
              <a:spLocks noChangeArrowheads="1"/>
            </p:cNvSpPr>
            <p:nvPr/>
          </p:nvSpPr>
          <p:spPr bwMode="auto">
            <a:xfrm>
              <a:off x="807" y="2256"/>
              <a:ext cx="100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译码器</a:t>
              </a:r>
            </a:p>
          </p:txBody>
        </p:sp>
        <p:grpSp>
          <p:nvGrpSpPr>
            <p:cNvPr id="13" name="Group 61"/>
            <p:cNvGrpSpPr/>
            <p:nvPr/>
          </p:nvGrpSpPr>
          <p:grpSpPr bwMode="auto">
            <a:xfrm>
              <a:off x="912" y="2976"/>
              <a:ext cx="4608" cy="677"/>
              <a:chOff x="912" y="3312"/>
              <a:chExt cx="4608" cy="677"/>
            </a:xfrm>
          </p:grpSpPr>
          <p:sp>
            <p:nvSpPr>
              <p:cNvPr id="28" name="Rectangle 52"/>
              <p:cNvSpPr>
                <a:spLocks noChangeArrowheads="1"/>
              </p:cNvSpPr>
              <p:nvPr/>
            </p:nvSpPr>
            <p:spPr bwMode="auto">
              <a:xfrm>
                <a:off x="912" y="3312"/>
                <a:ext cx="2736" cy="288"/>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仿宋" panose="02010609060101010101" pitchFamily="49" charset="-122"/>
                  <a:ea typeface="仿宋" panose="02010609060101010101" pitchFamily="49" charset="-122"/>
                </a:endParaRPr>
              </a:p>
            </p:txBody>
          </p:sp>
          <p:sp>
            <p:nvSpPr>
              <p:cNvPr id="29" name="Line 53"/>
              <p:cNvSpPr>
                <a:spLocks noChangeShapeType="1"/>
              </p:cNvSpPr>
              <p:nvPr/>
            </p:nvSpPr>
            <p:spPr bwMode="auto">
              <a:xfrm>
                <a:off x="1824" y="3312"/>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30" name="Text Box 55"/>
              <p:cNvSpPr txBox="1">
                <a:spLocks noChangeArrowheads="1"/>
              </p:cNvSpPr>
              <p:nvPr/>
            </p:nvSpPr>
            <p:spPr bwMode="auto">
              <a:xfrm>
                <a:off x="1008" y="3312"/>
                <a:ext cx="960"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高位</a:t>
                </a:r>
              </a:p>
            </p:txBody>
          </p:sp>
          <p:sp>
            <p:nvSpPr>
              <p:cNvPr id="31" name="Text Box 56"/>
              <p:cNvSpPr txBox="1">
                <a:spLocks noChangeArrowheads="1"/>
              </p:cNvSpPr>
              <p:nvPr/>
            </p:nvSpPr>
            <p:spPr bwMode="auto">
              <a:xfrm>
                <a:off x="1872" y="3312"/>
                <a:ext cx="177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仿宋" panose="02010609060101010101" pitchFamily="49" charset="-122"/>
                    <a:ea typeface="仿宋" panose="02010609060101010101" pitchFamily="49" charset="-122"/>
                  </a:rPr>
                  <a:t>地址寄存器（低位）</a:t>
                </a:r>
              </a:p>
            </p:txBody>
          </p:sp>
          <p:sp>
            <p:nvSpPr>
              <p:cNvPr id="32" name="Text Box 57"/>
              <p:cNvSpPr txBox="1">
                <a:spLocks noChangeArrowheads="1"/>
              </p:cNvSpPr>
              <p:nvPr/>
            </p:nvSpPr>
            <p:spPr bwMode="auto">
              <a:xfrm>
                <a:off x="3792" y="3312"/>
                <a:ext cx="172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仿宋" panose="02010609060101010101" pitchFamily="49" charset="-122"/>
                    <a:ea typeface="仿宋" panose="02010609060101010101" pitchFamily="49" charset="-122"/>
                  </a:rPr>
                  <a:t>主存物理地址</a:t>
                </a:r>
              </a:p>
            </p:txBody>
          </p:sp>
          <p:sp>
            <p:nvSpPr>
              <p:cNvPr id="33" name="Text Box 58"/>
              <p:cNvSpPr txBox="1">
                <a:spLocks noChangeArrowheads="1"/>
              </p:cNvSpPr>
              <p:nvPr/>
            </p:nvSpPr>
            <p:spPr bwMode="auto">
              <a:xfrm>
                <a:off x="912" y="3696"/>
                <a:ext cx="91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仿宋" panose="02010609060101010101" pitchFamily="49" charset="-122"/>
                    <a:ea typeface="仿宋" panose="02010609060101010101" pitchFamily="49" charset="-122"/>
                  </a:rPr>
                  <a:t>（体号）</a:t>
                </a:r>
              </a:p>
            </p:txBody>
          </p:sp>
          <p:sp>
            <p:nvSpPr>
              <p:cNvPr id="34" name="Text Box 59"/>
              <p:cNvSpPr txBox="1">
                <a:spLocks noChangeArrowheads="1"/>
              </p:cNvSpPr>
              <p:nvPr/>
            </p:nvSpPr>
            <p:spPr bwMode="auto">
              <a:xfrm>
                <a:off x="2064" y="3696"/>
                <a:ext cx="153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仿宋" panose="02010609060101010101" pitchFamily="49" charset="-122"/>
                    <a:ea typeface="仿宋" panose="02010609060101010101" pitchFamily="49" charset="-122"/>
                  </a:rPr>
                  <a:t>（体内地址）</a:t>
                </a:r>
              </a:p>
            </p:txBody>
          </p:sp>
        </p:grpSp>
        <p:sp>
          <p:nvSpPr>
            <p:cNvPr id="14" name="Line 60"/>
            <p:cNvSpPr>
              <a:spLocks noChangeShapeType="1"/>
            </p:cNvSpPr>
            <p:nvPr/>
          </p:nvSpPr>
          <p:spPr bwMode="auto">
            <a:xfrm flipV="1">
              <a:off x="1344" y="2544"/>
              <a:ext cx="0" cy="432"/>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15" name="Line 62"/>
            <p:cNvSpPr>
              <a:spLocks noChangeShapeType="1"/>
            </p:cNvSpPr>
            <p:nvPr/>
          </p:nvSpPr>
          <p:spPr bwMode="auto">
            <a:xfrm flipV="1">
              <a:off x="1056" y="1680"/>
              <a:ext cx="0" cy="576"/>
            </a:xfrm>
            <a:prstGeom prst="line">
              <a:avLst/>
            </a:prstGeom>
            <a:noFill/>
            <a:ln w="38100">
              <a:solidFill>
                <a:schemeClr val="accent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16" name="Line 63"/>
            <p:cNvSpPr>
              <a:spLocks noChangeShapeType="1"/>
            </p:cNvSpPr>
            <p:nvPr/>
          </p:nvSpPr>
          <p:spPr bwMode="auto">
            <a:xfrm flipV="1">
              <a:off x="2688" y="2064"/>
              <a:ext cx="0" cy="912"/>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17" name="Line 64"/>
            <p:cNvSpPr>
              <a:spLocks noChangeShapeType="1"/>
            </p:cNvSpPr>
            <p:nvPr/>
          </p:nvSpPr>
          <p:spPr bwMode="auto">
            <a:xfrm flipH="1">
              <a:off x="1536" y="2064"/>
              <a:ext cx="115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18" name="Line 65"/>
            <p:cNvSpPr>
              <a:spLocks noChangeShapeType="1"/>
            </p:cNvSpPr>
            <p:nvPr/>
          </p:nvSpPr>
          <p:spPr bwMode="auto">
            <a:xfrm>
              <a:off x="2688" y="2064"/>
              <a:ext cx="22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19" name="Line 66"/>
            <p:cNvSpPr>
              <a:spLocks noChangeShapeType="1"/>
            </p:cNvSpPr>
            <p:nvPr/>
          </p:nvSpPr>
          <p:spPr bwMode="auto">
            <a:xfrm flipV="1">
              <a:off x="4926" y="1680"/>
              <a:ext cx="0" cy="384"/>
            </a:xfrm>
            <a:prstGeom prst="line">
              <a:avLst/>
            </a:prstGeom>
            <a:noFill/>
            <a:ln w="38100">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0" name="Line 67"/>
            <p:cNvSpPr>
              <a:spLocks noChangeShapeType="1"/>
            </p:cNvSpPr>
            <p:nvPr/>
          </p:nvSpPr>
          <p:spPr bwMode="auto">
            <a:xfrm flipV="1">
              <a:off x="3312" y="1680"/>
              <a:ext cx="0" cy="384"/>
            </a:xfrm>
            <a:prstGeom prst="line">
              <a:avLst/>
            </a:prstGeom>
            <a:noFill/>
            <a:ln w="38100">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1" name="Line 68"/>
            <p:cNvSpPr>
              <a:spLocks noChangeShapeType="1"/>
            </p:cNvSpPr>
            <p:nvPr/>
          </p:nvSpPr>
          <p:spPr bwMode="auto">
            <a:xfrm flipV="1">
              <a:off x="1536" y="1680"/>
              <a:ext cx="0" cy="384"/>
            </a:xfrm>
            <a:prstGeom prst="line">
              <a:avLst/>
            </a:prstGeom>
            <a:noFill/>
            <a:ln w="38100">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2" name="Line 69"/>
            <p:cNvSpPr>
              <a:spLocks noChangeShapeType="1"/>
            </p:cNvSpPr>
            <p:nvPr/>
          </p:nvSpPr>
          <p:spPr bwMode="auto">
            <a:xfrm flipV="1">
              <a:off x="1200" y="1872"/>
              <a:ext cx="0" cy="384"/>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3" name="Line 70"/>
            <p:cNvSpPr>
              <a:spLocks noChangeShapeType="1"/>
            </p:cNvSpPr>
            <p:nvPr/>
          </p:nvSpPr>
          <p:spPr bwMode="auto">
            <a:xfrm>
              <a:off x="1200" y="1872"/>
              <a:ext cx="1920" cy="0"/>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4" name="Line 71"/>
            <p:cNvSpPr>
              <a:spLocks noChangeShapeType="1"/>
            </p:cNvSpPr>
            <p:nvPr/>
          </p:nvSpPr>
          <p:spPr bwMode="auto">
            <a:xfrm flipV="1">
              <a:off x="3108" y="1680"/>
              <a:ext cx="0" cy="192"/>
            </a:xfrm>
            <a:prstGeom prst="line">
              <a:avLst/>
            </a:prstGeom>
            <a:noFill/>
            <a:ln w="38100">
              <a:solidFill>
                <a:schemeClr va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5" name="Line 72"/>
            <p:cNvSpPr>
              <a:spLocks noChangeShapeType="1"/>
            </p:cNvSpPr>
            <p:nvPr/>
          </p:nvSpPr>
          <p:spPr bwMode="auto">
            <a:xfrm flipV="1">
              <a:off x="1728" y="1968"/>
              <a:ext cx="0" cy="288"/>
            </a:xfrm>
            <a:prstGeom prst="line">
              <a:avLst/>
            </a:prstGeom>
            <a:noFill/>
            <a:ln w="38100">
              <a:solidFill>
                <a:schemeClr val="accent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6" name="Line 73"/>
            <p:cNvSpPr>
              <a:spLocks noChangeShapeType="1"/>
            </p:cNvSpPr>
            <p:nvPr/>
          </p:nvSpPr>
          <p:spPr bwMode="auto">
            <a:xfrm>
              <a:off x="1728" y="1968"/>
              <a:ext cx="3456" cy="0"/>
            </a:xfrm>
            <a:prstGeom prst="line">
              <a:avLst/>
            </a:prstGeom>
            <a:noFill/>
            <a:ln w="38100">
              <a:solidFill>
                <a:schemeClr val="accent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7" name="Line 74"/>
            <p:cNvSpPr>
              <a:spLocks noChangeShapeType="1"/>
            </p:cNvSpPr>
            <p:nvPr/>
          </p:nvSpPr>
          <p:spPr bwMode="auto">
            <a:xfrm flipV="1">
              <a:off x="5166" y="1680"/>
              <a:ext cx="0" cy="288"/>
            </a:xfrm>
            <a:prstGeom prst="line">
              <a:avLst/>
            </a:prstGeom>
            <a:noFill/>
            <a:ln w="38100">
              <a:solidFill>
                <a:schemeClr val="accent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gr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904" y="124916"/>
            <a:ext cx="7886700" cy="1325563"/>
          </a:xfrm>
        </p:spPr>
        <p:txBody>
          <a:bodyPr/>
          <a:lstStyle/>
          <a:p>
            <a:r>
              <a:rPr lang="zh-CN" altLang="en-US" dirty="0"/>
              <a:t>交叉访问存储器</a:t>
            </a:r>
          </a:p>
        </p:txBody>
      </p:sp>
      <p:sp>
        <p:nvSpPr>
          <p:cNvPr id="3" name="内容占位符 2"/>
          <p:cNvSpPr>
            <a:spLocks noGrp="1"/>
          </p:cNvSpPr>
          <p:nvPr>
            <p:ph idx="1"/>
          </p:nvPr>
        </p:nvSpPr>
        <p:spPr>
          <a:xfrm>
            <a:off x="457200" y="1029047"/>
            <a:ext cx="8229600" cy="4525963"/>
          </a:xfrm>
        </p:spPr>
        <p:txBody>
          <a:bodyPr/>
          <a:lstStyle/>
          <a:p>
            <a:r>
              <a:rPr lang="zh-CN" altLang="en-US"/>
              <a:t>低位交叉访问存储器 </a:t>
            </a:r>
            <a:endParaRPr lang="en-US" altLang="zh-CN"/>
          </a:p>
          <a:p>
            <a:r>
              <a:rPr lang="en-US" altLang="zh-CN"/>
              <a:t>MBR</a:t>
            </a:r>
            <a:r>
              <a:rPr lang="zh-CN" altLang="en-US"/>
              <a:t>：数据寄存器；</a:t>
            </a:r>
            <a:r>
              <a:rPr lang="en-US" altLang="zh-CN"/>
              <a:t>MAR</a:t>
            </a:r>
            <a:r>
              <a:rPr lang="zh-CN" altLang="en-US"/>
              <a:t>：地址寄存器</a:t>
            </a:r>
          </a:p>
          <a:p>
            <a:endParaRPr lang="zh-CN" altLang="en-US"/>
          </a:p>
        </p:txBody>
      </p:sp>
      <p:sp>
        <p:nvSpPr>
          <p:cNvPr id="4" name="日期占位符 3"/>
          <p:cNvSpPr>
            <a:spLocks noGrp="1"/>
          </p:cNvSpPr>
          <p:nvPr>
            <p:ph type="dt" sz="half" idx="10"/>
          </p:nvPr>
        </p:nvSpPr>
        <p:spPr/>
        <p:txBody>
          <a:bodyPr/>
          <a:lstStyle/>
          <a:p>
            <a:fld id="{FDBD4DC1-7783-46EA-9C62-5D03B70CC486}"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25</a:t>
            </a:fld>
            <a:endParaRPr lang="zh-CN" altLang="en-US">
              <a:solidFill>
                <a:prstClr val="black">
                  <a:tint val="75000"/>
                </a:prstClr>
              </a:solidFill>
            </a:endParaRPr>
          </a:p>
        </p:txBody>
      </p:sp>
      <p:grpSp>
        <p:nvGrpSpPr>
          <p:cNvPr id="7" name="组合 52"/>
          <p:cNvGrpSpPr/>
          <p:nvPr/>
        </p:nvGrpSpPr>
        <p:grpSpPr bwMode="auto">
          <a:xfrm>
            <a:off x="757238" y="2172047"/>
            <a:ext cx="7929562" cy="3630612"/>
            <a:chOff x="228600" y="1676400"/>
            <a:chExt cx="8763000" cy="4706010"/>
          </a:xfrm>
        </p:grpSpPr>
        <p:sp>
          <p:nvSpPr>
            <p:cNvPr id="8" name="Rectangle 5"/>
            <p:cNvSpPr>
              <a:spLocks noChangeArrowheads="1"/>
            </p:cNvSpPr>
            <p:nvPr/>
          </p:nvSpPr>
          <p:spPr bwMode="auto">
            <a:xfrm>
              <a:off x="1447800" y="1676400"/>
              <a:ext cx="1447800" cy="1600200"/>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b="1">
                <a:latin typeface="仿宋" panose="02010609060101010101" pitchFamily="49" charset="-122"/>
                <a:ea typeface="仿宋" panose="02010609060101010101" pitchFamily="49" charset="-122"/>
              </a:endParaRPr>
            </a:p>
          </p:txBody>
        </p:sp>
        <p:sp>
          <p:nvSpPr>
            <p:cNvPr id="9" name="Line 6"/>
            <p:cNvSpPr>
              <a:spLocks noChangeShapeType="1"/>
            </p:cNvSpPr>
            <p:nvPr/>
          </p:nvSpPr>
          <p:spPr bwMode="auto">
            <a:xfrm>
              <a:off x="1447800" y="2209800"/>
              <a:ext cx="144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10" name="Line 7"/>
            <p:cNvSpPr>
              <a:spLocks noChangeShapeType="1"/>
            </p:cNvSpPr>
            <p:nvPr/>
          </p:nvSpPr>
          <p:spPr bwMode="auto">
            <a:xfrm>
              <a:off x="1447800" y="2743200"/>
              <a:ext cx="144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11" name="Text Box 8"/>
            <p:cNvSpPr txBox="1">
              <a:spLocks noChangeArrowheads="1"/>
            </p:cNvSpPr>
            <p:nvPr/>
          </p:nvSpPr>
          <p:spPr bwMode="auto">
            <a:xfrm>
              <a:off x="1447800" y="1752599"/>
              <a:ext cx="13716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MBR</a:t>
              </a:r>
            </a:p>
          </p:txBody>
        </p:sp>
        <p:sp>
          <p:nvSpPr>
            <p:cNvPr id="12" name="Text Box 9"/>
            <p:cNvSpPr txBox="1">
              <a:spLocks noChangeArrowheads="1"/>
            </p:cNvSpPr>
            <p:nvPr/>
          </p:nvSpPr>
          <p:spPr bwMode="auto">
            <a:xfrm>
              <a:off x="1447800" y="2286000"/>
              <a:ext cx="1371600" cy="43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存储体</a:t>
              </a:r>
              <a:r>
                <a:rPr lang="en-US" altLang="zh-CN" sz="1600" b="1">
                  <a:latin typeface="仿宋" panose="02010609060101010101" pitchFamily="49" charset="-122"/>
                  <a:ea typeface="仿宋" panose="02010609060101010101" pitchFamily="49" charset="-122"/>
                </a:rPr>
                <a:t>0</a:t>
              </a:r>
            </a:p>
          </p:txBody>
        </p:sp>
        <p:sp>
          <p:nvSpPr>
            <p:cNvPr id="13" name="Text Box 10"/>
            <p:cNvSpPr txBox="1">
              <a:spLocks noChangeArrowheads="1"/>
            </p:cNvSpPr>
            <p:nvPr/>
          </p:nvSpPr>
          <p:spPr bwMode="auto">
            <a:xfrm>
              <a:off x="1447800" y="2819400"/>
              <a:ext cx="13716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MAR</a:t>
              </a:r>
            </a:p>
          </p:txBody>
        </p:sp>
        <p:sp>
          <p:nvSpPr>
            <p:cNvPr id="14" name="Text Box 11"/>
            <p:cNvSpPr txBox="1">
              <a:spLocks noChangeArrowheads="1"/>
            </p:cNvSpPr>
            <p:nvPr/>
          </p:nvSpPr>
          <p:spPr bwMode="auto">
            <a:xfrm>
              <a:off x="228600" y="1828800"/>
              <a:ext cx="11430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0</a:t>
              </a:r>
              <a:r>
                <a:rPr lang="en-US" altLang="zh-CN" sz="1600" b="1">
                  <a:latin typeface="仿宋" panose="02010609060101010101" pitchFamily="49" charset="-122"/>
                  <a:ea typeface="仿宋" panose="02010609060101010101" pitchFamily="49" charset="-122"/>
                  <a:cs typeface="Times New Roman" panose="02020603050405020304" pitchFamily="18" charset="0"/>
                </a:rPr>
                <a:t>…00…0</a:t>
              </a:r>
              <a:endParaRPr lang="en-US" altLang="zh-CN" sz="1600" b="1">
                <a:latin typeface="仿宋" panose="02010609060101010101" pitchFamily="49" charset="-122"/>
                <a:ea typeface="仿宋" panose="02010609060101010101" pitchFamily="49" charset="-122"/>
              </a:endParaRPr>
            </a:p>
          </p:txBody>
        </p:sp>
        <p:sp>
          <p:nvSpPr>
            <p:cNvPr id="15" name="Text Box 12"/>
            <p:cNvSpPr txBox="1">
              <a:spLocks noChangeArrowheads="1"/>
            </p:cNvSpPr>
            <p:nvPr/>
          </p:nvSpPr>
          <p:spPr bwMode="auto">
            <a:xfrm>
              <a:off x="257175" y="2819400"/>
              <a:ext cx="1190625"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F…F0…0</a:t>
              </a:r>
            </a:p>
          </p:txBody>
        </p:sp>
        <p:sp>
          <p:nvSpPr>
            <p:cNvPr id="16" name="Rectangle 15"/>
            <p:cNvSpPr>
              <a:spLocks noChangeArrowheads="1"/>
            </p:cNvSpPr>
            <p:nvPr/>
          </p:nvSpPr>
          <p:spPr bwMode="auto">
            <a:xfrm>
              <a:off x="4343400" y="1676400"/>
              <a:ext cx="1447800" cy="1600200"/>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b="1">
                <a:latin typeface="仿宋" panose="02010609060101010101" pitchFamily="49" charset="-122"/>
                <a:ea typeface="仿宋" panose="02010609060101010101" pitchFamily="49" charset="-122"/>
              </a:endParaRPr>
            </a:p>
          </p:txBody>
        </p:sp>
        <p:sp>
          <p:nvSpPr>
            <p:cNvPr id="17" name="Line 16"/>
            <p:cNvSpPr>
              <a:spLocks noChangeShapeType="1"/>
            </p:cNvSpPr>
            <p:nvPr/>
          </p:nvSpPr>
          <p:spPr bwMode="auto">
            <a:xfrm>
              <a:off x="4343400" y="2209800"/>
              <a:ext cx="144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18" name="Line 17"/>
            <p:cNvSpPr>
              <a:spLocks noChangeShapeType="1"/>
            </p:cNvSpPr>
            <p:nvPr/>
          </p:nvSpPr>
          <p:spPr bwMode="auto">
            <a:xfrm>
              <a:off x="4343400" y="2743200"/>
              <a:ext cx="144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19" name="Text Box 18"/>
            <p:cNvSpPr txBox="1">
              <a:spLocks noChangeArrowheads="1"/>
            </p:cNvSpPr>
            <p:nvPr/>
          </p:nvSpPr>
          <p:spPr bwMode="auto">
            <a:xfrm>
              <a:off x="4343400" y="1752599"/>
              <a:ext cx="13716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MBR</a:t>
              </a:r>
            </a:p>
          </p:txBody>
        </p:sp>
        <p:sp>
          <p:nvSpPr>
            <p:cNvPr id="20" name="Text Box 19"/>
            <p:cNvSpPr txBox="1">
              <a:spLocks noChangeArrowheads="1"/>
            </p:cNvSpPr>
            <p:nvPr/>
          </p:nvSpPr>
          <p:spPr bwMode="auto">
            <a:xfrm>
              <a:off x="4343401" y="2286000"/>
              <a:ext cx="1371600" cy="43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存储体</a:t>
              </a:r>
              <a:r>
                <a:rPr lang="en-US" altLang="zh-CN" sz="1600" b="1">
                  <a:latin typeface="仿宋" panose="02010609060101010101" pitchFamily="49" charset="-122"/>
                  <a:ea typeface="仿宋" panose="02010609060101010101" pitchFamily="49" charset="-122"/>
                </a:rPr>
                <a:t>1</a:t>
              </a:r>
            </a:p>
          </p:txBody>
        </p:sp>
        <p:sp>
          <p:nvSpPr>
            <p:cNvPr id="21" name="Text Box 20"/>
            <p:cNvSpPr txBox="1">
              <a:spLocks noChangeArrowheads="1"/>
            </p:cNvSpPr>
            <p:nvPr/>
          </p:nvSpPr>
          <p:spPr bwMode="auto">
            <a:xfrm>
              <a:off x="4343400" y="2819400"/>
              <a:ext cx="13716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MAR</a:t>
              </a:r>
            </a:p>
          </p:txBody>
        </p:sp>
        <p:sp>
          <p:nvSpPr>
            <p:cNvPr id="22" name="Text Box 21"/>
            <p:cNvSpPr txBox="1">
              <a:spLocks noChangeArrowheads="1"/>
            </p:cNvSpPr>
            <p:nvPr/>
          </p:nvSpPr>
          <p:spPr bwMode="auto">
            <a:xfrm>
              <a:off x="3124200" y="1828800"/>
              <a:ext cx="11430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0…00…1</a:t>
              </a:r>
            </a:p>
          </p:txBody>
        </p:sp>
        <p:sp>
          <p:nvSpPr>
            <p:cNvPr id="23" name="Text Box 22"/>
            <p:cNvSpPr txBox="1">
              <a:spLocks noChangeArrowheads="1"/>
            </p:cNvSpPr>
            <p:nvPr/>
          </p:nvSpPr>
          <p:spPr bwMode="auto">
            <a:xfrm>
              <a:off x="3152775" y="2819400"/>
              <a:ext cx="1190625"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F…F0…1</a:t>
              </a:r>
            </a:p>
          </p:txBody>
        </p:sp>
        <p:sp>
          <p:nvSpPr>
            <p:cNvPr id="24" name="Rectangle 25"/>
            <p:cNvSpPr>
              <a:spLocks noChangeArrowheads="1"/>
            </p:cNvSpPr>
            <p:nvPr/>
          </p:nvSpPr>
          <p:spPr bwMode="auto">
            <a:xfrm>
              <a:off x="7239000" y="1676400"/>
              <a:ext cx="1447800" cy="1600200"/>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b="1">
                <a:latin typeface="仿宋" panose="02010609060101010101" pitchFamily="49" charset="-122"/>
                <a:ea typeface="仿宋" panose="02010609060101010101" pitchFamily="49" charset="-122"/>
              </a:endParaRPr>
            </a:p>
          </p:txBody>
        </p:sp>
        <p:sp>
          <p:nvSpPr>
            <p:cNvPr id="25" name="Line 26"/>
            <p:cNvSpPr>
              <a:spLocks noChangeShapeType="1"/>
            </p:cNvSpPr>
            <p:nvPr/>
          </p:nvSpPr>
          <p:spPr bwMode="auto">
            <a:xfrm>
              <a:off x="7239000" y="2209800"/>
              <a:ext cx="144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6" name="Line 27"/>
            <p:cNvSpPr>
              <a:spLocks noChangeShapeType="1"/>
            </p:cNvSpPr>
            <p:nvPr/>
          </p:nvSpPr>
          <p:spPr bwMode="auto">
            <a:xfrm>
              <a:off x="7239000" y="2743200"/>
              <a:ext cx="144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27" name="Text Box 28"/>
            <p:cNvSpPr txBox="1">
              <a:spLocks noChangeArrowheads="1"/>
            </p:cNvSpPr>
            <p:nvPr/>
          </p:nvSpPr>
          <p:spPr bwMode="auto">
            <a:xfrm>
              <a:off x="7239000" y="1752599"/>
              <a:ext cx="13716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MBR</a:t>
              </a:r>
            </a:p>
          </p:txBody>
        </p:sp>
        <p:sp>
          <p:nvSpPr>
            <p:cNvPr id="28" name="Text Box 29"/>
            <p:cNvSpPr txBox="1">
              <a:spLocks noChangeArrowheads="1"/>
            </p:cNvSpPr>
            <p:nvPr/>
          </p:nvSpPr>
          <p:spPr bwMode="auto">
            <a:xfrm>
              <a:off x="7239000" y="2286000"/>
              <a:ext cx="13716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存储体</a:t>
              </a:r>
              <a:r>
                <a:rPr lang="en-US" altLang="zh-CN" sz="1600" b="1">
                  <a:latin typeface="仿宋" panose="02010609060101010101" pitchFamily="49" charset="-122"/>
                  <a:ea typeface="仿宋" panose="02010609060101010101" pitchFamily="49" charset="-122"/>
                </a:rPr>
                <a:t>n-1</a:t>
              </a:r>
            </a:p>
          </p:txBody>
        </p:sp>
        <p:sp>
          <p:nvSpPr>
            <p:cNvPr id="29" name="Text Box 30"/>
            <p:cNvSpPr txBox="1">
              <a:spLocks noChangeArrowheads="1"/>
            </p:cNvSpPr>
            <p:nvPr/>
          </p:nvSpPr>
          <p:spPr bwMode="auto">
            <a:xfrm>
              <a:off x="7239000" y="2819400"/>
              <a:ext cx="13716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MAR</a:t>
              </a:r>
            </a:p>
          </p:txBody>
        </p:sp>
        <p:sp>
          <p:nvSpPr>
            <p:cNvPr id="30" name="Text Box 31"/>
            <p:cNvSpPr txBox="1">
              <a:spLocks noChangeArrowheads="1"/>
            </p:cNvSpPr>
            <p:nvPr/>
          </p:nvSpPr>
          <p:spPr bwMode="auto">
            <a:xfrm>
              <a:off x="6019800" y="1828800"/>
              <a:ext cx="11430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0…0F…F</a:t>
              </a:r>
            </a:p>
          </p:txBody>
        </p:sp>
        <p:sp>
          <p:nvSpPr>
            <p:cNvPr id="31" name="Text Box 32"/>
            <p:cNvSpPr txBox="1">
              <a:spLocks noChangeArrowheads="1"/>
            </p:cNvSpPr>
            <p:nvPr/>
          </p:nvSpPr>
          <p:spPr bwMode="auto">
            <a:xfrm>
              <a:off x="6048375" y="2819400"/>
              <a:ext cx="1190625"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F…FF…F</a:t>
              </a:r>
            </a:p>
          </p:txBody>
        </p:sp>
        <p:sp>
          <p:nvSpPr>
            <p:cNvPr id="32" name="Rectangle 33"/>
            <p:cNvSpPr>
              <a:spLocks noChangeArrowheads="1"/>
            </p:cNvSpPr>
            <p:nvPr/>
          </p:nvSpPr>
          <p:spPr bwMode="auto">
            <a:xfrm>
              <a:off x="7315200" y="4191000"/>
              <a:ext cx="1524000" cy="457200"/>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仿宋" panose="02010609060101010101" pitchFamily="49" charset="-122"/>
                <a:ea typeface="仿宋" panose="02010609060101010101" pitchFamily="49" charset="-122"/>
              </a:endParaRPr>
            </a:p>
          </p:txBody>
        </p:sp>
        <p:sp>
          <p:nvSpPr>
            <p:cNvPr id="33" name="Text Box 34"/>
            <p:cNvSpPr txBox="1">
              <a:spLocks noChangeArrowheads="1"/>
            </p:cNvSpPr>
            <p:nvPr/>
          </p:nvSpPr>
          <p:spPr bwMode="auto">
            <a:xfrm>
              <a:off x="7391400" y="4191001"/>
              <a:ext cx="13716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译码器</a:t>
              </a:r>
            </a:p>
          </p:txBody>
        </p:sp>
        <p:sp>
          <p:nvSpPr>
            <p:cNvPr id="34" name="Rectangle 36"/>
            <p:cNvSpPr>
              <a:spLocks noChangeArrowheads="1"/>
            </p:cNvSpPr>
            <p:nvPr/>
          </p:nvSpPr>
          <p:spPr bwMode="auto">
            <a:xfrm>
              <a:off x="4495800" y="5334000"/>
              <a:ext cx="4343400" cy="457200"/>
            </a:xfrm>
            <a:prstGeom prst="rect">
              <a:avLst/>
            </a:prstGeom>
            <a:solidFill>
              <a:schemeClr val="bg1"/>
            </a:solidFill>
            <a:ln w="9525">
              <a:solidFill>
                <a:schemeClr val="tx1"/>
              </a:solidFill>
              <a:miter lim="800000"/>
            </a:ln>
          </p:spPr>
          <p:txBody>
            <a:bodyPr wrap="none" anchor="ct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仿宋" panose="02010609060101010101" pitchFamily="49" charset="-122"/>
                <a:ea typeface="仿宋" panose="02010609060101010101" pitchFamily="49" charset="-122"/>
              </a:endParaRPr>
            </a:p>
          </p:txBody>
        </p:sp>
        <p:sp>
          <p:nvSpPr>
            <p:cNvPr id="35" name="Line 37"/>
            <p:cNvSpPr>
              <a:spLocks noChangeShapeType="1"/>
            </p:cNvSpPr>
            <p:nvPr/>
          </p:nvSpPr>
          <p:spPr bwMode="auto">
            <a:xfrm>
              <a:off x="7620000" y="53340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36" name="Text Box 38"/>
            <p:cNvSpPr txBox="1">
              <a:spLocks noChangeArrowheads="1"/>
            </p:cNvSpPr>
            <p:nvPr/>
          </p:nvSpPr>
          <p:spPr bwMode="auto">
            <a:xfrm>
              <a:off x="4356100" y="5373689"/>
              <a:ext cx="3324225"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地址寄存器（高位）</a:t>
              </a:r>
            </a:p>
          </p:txBody>
        </p:sp>
        <p:sp>
          <p:nvSpPr>
            <p:cNvPr id="37" name="Text Box 39"/>
            <p:cNvSpPr txBox="1">
              <a:spLocks noChangeArrowheads="1"/>
            </p:cNvSpPr>
            <p:nvPr/>
          </p:nvSpPr>
          <p:spPr bwMode="auto">
            <a:xfrm>
              <a:off x="7620000" y="5334001"/>
              <a:ext cx="12192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   </a:t>
              </a:r>
              <a:r>
                <a:rPr lang="zh-CN" altLang="en-US" sz="1600" b="1">
                  <a:latin typeface="仿宋" panose="02010609060101010101" pitchFamily="49" charset="-122"/>
                  <a:ea typeface="仿宋" panose="02010609060101010101" pitchFamily="49" charset="-122"/>
                </a:rPr>
                <a:t>低位</a:t>
              </a:r>
            </a:p>
          </p:txBody>
        </p:sp>
        <p:sp>
          <p:nvSpPr>
            <p:cNvPr id="38" name="Text Box 41"/>
            <p:cNvSpPr txBox="1">
              <a:spLocks noChangeArrowheads="1"/>
            </p:cNvSpPr>
            <p:nvPr/>
          </p:nvSpPr>
          <p:spPr bwMode="auto">
            <a:xfrm>
              <a:off x="7543800" y="5867401"/>
              <a:ext cx="14478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仿宋" panose="02010609060101010101" pitchFamily="49" charset="-122"/>
                  <a:ea typeface="仿宋" panose="02010609060101010101" pitchFamily="49" charset="-122"/>
                </a:rPr>
                <a:t>（体号）</a:t>
              </a:r>
            </a:p>
          </p:txBody>
        </p:sp>
        <p:sp>
          <p:nvSpPr>
            <p:cNvPr id="39" name="Text Box 42"/>
            <p:cNvSpPr txBox="1">
              <a:spLocks noChangeArrowheads="1"/>
            </p:cNvSpPr>
            <p:nvPr/>
          </p:nvSpPr>
          <p:spPr bwMode="auto">
            <a:xfrm>
              <a:off x="4800600" y="5943600"/>
              <a:ext cx="2438400" cy="43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仿宋" panose="02010609060101010101" pitchFamily="49" charset="-122"/>
                  <a:ea typeface="仿宋" panose="02010609060101010101" pitchFamily="49" charset="-122"/>
                </a:rPr>
                <a:t>（体内地址）</a:t>
              </a:r>
            </a:p>
          </p:txBody>
        </p:sp>
        <p:sp>
          <p:nvSpPr>
            <p:cNvPr id="40" name="Line 43"/>
            <p:cNvSpPr>
              <a:spLocks noChangeShapeType="1"/>
            </p:cNvSpPr>
            <p:nvPr/>
          </p:nvSpPr>
          <p:spPr bwMode="auto">
            <a:xfrm flipV="1">
              <a:off x="8153400" y="4648200"/>
              <a:ext cx="0" cy="685800"/>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1" name="Line 44"/>
            <p:cNvSpPr>
              <a:spLocks noChangeShapeType="1"/>
            </p:cNvSpPr>
            <p:nvPr/>
          </p:nvSpPr>
          <p:spPr bwMode="auto">
            <a:xfrm flipV="1">
              <a:off x="8229600" y="3276600"/>
              <a:ext cx="0" cy="914400"/>
            </a:xfrm>
            <a:prstGeom prst="line">
              <a:avLst/>
            </a:prstGeom>
            <a:noFill/>
            <a:ln w="38100">
              <a:solidFill>
                <a:schemeClr val="bg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2" name="Line 45"/>
            <p:cNvSpPr>
              <a:spLocks noChangeShapeType="1"/>
            </p:cNvSpPr>
            <p:nvPr/>
          </p:nvSpPr>
          <p:spPr bwMode="auto">
            <a:xfrm flipV="1">
              <a:off x="5715000" y="3657600"/>
              <a:ext cx="0" cy="167640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3" name="Line 46"/>
            <p:cNvSpPr>
              <a:spLocks noChangeShapeType="1"/>
            </p:cNvSpPr>
            <p:nvPr/>
          </p:nvSpPr>
          <p:spPr bwMode="auto">
            <a:xfrm flipH="1">
              <a:off x="2438400" y="3657600"/>
              <a:ext cx="1828800"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4" name="Line 47"/>
            <p:cNvSpPr>
              <a:spLocks noChangeShapeType="1"/>
            </p:cNvSpPr>
            <p:nvPr/>
          </p:nvSpPr>
          <p:spPr bwMode="auto">
            <a:xfrm>
              <a:off x="4267200" y="3657600"/>
              <a:ext cx="3581400"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5" name="Line 48"/>
            <p:cNvSpPr>
              <a:spLocks noChangeShapeType="1"/>
            </p:cNvSpPr>
            <p:nvPr/>
          </p:nvSpPr>
          <p:spPr bwMode="auto">
            <a:xfrm flipV="1">
              <a:off x="7820025" y="3276600"/>
              <a:ext cx="0" cy="381000"/>
            </a:xfrm>
            <a:prstGeom prst="line">
              <a:avLst/>
            </a:prstGeom>
            <a:noFill/>
            <a:ln w="38100">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6" name="Line 51"/>
            <p:cNvSpPr>
              <a:spLocks noChangeShapeType="1"/>
            </p:cNvSpPr>
            <p:nvPr/>
          </p:nvSpPr>
          <p:spPr bwMode="auto">
            <a:xfrm flipV="1">
              <a:off x="7986713" y="3781425"/>
              <a:ext cx="0" cy="438150"/>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7" name="Line 52"/>
            <p:cNvSpPr>
              <a:spLocks noChangeShapeType="1"/>
            </p:cNvSpPr>
            <p:nvPr/>
          </p:nvSpPr>
          <p:spPr bwMode="auto">
            <a:xfrm>
              <a:off x="4953000" y="3795713"/>
              <a:ext cx="3048000" cy="0"/>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8" name="Line 53"/>
            <p:cNvSpPr>
              <a:spLocks noChangeShapeType="1"/>
            </p:cNvSpPr>
            <p:nvPr/>
          </p:nvSpPr>
          <p:spPr bwMode="auto">
            <a:xfrm flipV="1">
              <a:off x="4967288" y="3276600"/>
              <a:ext cx="0" cy="514350"/>
            </a:xfrm>
            <a:prstGeom prst="line">
              <a:avLst/>
            </a:prstGeom>
            <a:noFill/>
            <a:ln w="38100">
              <a:solidFill>
                <a:schemeClr va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49" name="Line 54"/>
            <p:cNvSpPr>
              <a:spLocks noChangeShapeType="1"/>
            </p:cNvSpPr>
            <p:nvPr/>
          </p:nvSpPr>
          <p:spPr bwMode="auto">
            <a:xfrm flipV="1">
              <a:off x="7696200" y="3962400"/>
              <a:ext cx="0" cy="228600"/>
            </a:xfrm>
            <a:prstGeom prst="line">
              <a:avLst/>
            </a:prstGeom>
            <a:noFill/>
            <a:ln w="38100">
              <a:solidFill>
                <a:schemeClr val="accent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50" name="Line 55"/>
            <p:cNvSpPr>
              <a:spLocks noChangeShapeType="1"/>
            </p:cNvSpPr>
            <p:nvPr/>
          </p:nvSpPr>
          <p:spPr bwMode="auto">
            <a:xfrm>
              <a:off x="2209800" y="3976688"/>
              <a:ext cx="5486400" cy="0"/>
            </a:xfrm>
            <a:prstGeom prst="line">
              <a:avLst/>
            </a:prstGeom>
            <a:noFill/>
            <a:ln w="38100">
              <a:solidFill>
                <a:schemeClr val="accent1"/>
              </a:solidFill>
              <a:roun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51" name="Line 56"/>
            <p:cNvSpPr>
              <a:spLocks noChangeShapeType="1"/>
            </p:cNvSpPr>
            <p:nvPr/>
          </p:nvSpPr>
          <p:spPr bwMode="auto">
            <a:xfrm flipV="1">
              <a:off x="2224088" y="3276600"/>
              <a:ext cx="0" cy="685800"/>
            </a:xfrm>
            <a:prstGeom prst="line">
              <a:avLst/>
            </a:prstGeom>
            <a:noFill/>
            <a:ln w="38100">
              <a:solidFill>
                <a:schemeClr val="accent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52" name="Line 61"/>
            <p:cNvSpPr>
              <a:spLocks noChangeShapeType="1"/>
            </p:cNvSpPr>
            <p:nvPr/>
          </p:nvSpPr>
          <p:spPr bwMode="auto">
            <a:xfrm flipV="1">
              <a:off x="4724400" y="3276600"/>
              <a:ext cx="0" cy="381000"/>
            </a:xfrm>
            <a:prstGeom prst="line">
              <a:avLst/>
            </a:prstGeom>
            <a:noFill/>
            <a:ln w="38100">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53" name="Line 62"/>
            <p:cNvSpPr>
              <a:spLocks noChangeShapeType="1"/>
            </p:cNvSpPr>
            <p:nvPr/>
          </p:nvSpPr>
          <p:spPr bwMode="auto">
            <a:xfrm flipV="1">
              <a:off x="2438400" y="3276600"/>
              <a:ext cx="0" cy="381000"/>
            </a:xfrm>
            <a:prstGeom prst="line">
              <a:avLst/>
            </a:prstGeom>
            <a:noFill/>
            <a:ln w="38100">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b="1">
                <a:latin typeface="仿宋" panose="02010609060101010101" pitchFamily="49" charset="-122"/>
                <a:ea typeface="仿宋" panose="02010609060101010101" pitchFamily="49" charset="-122"/>
              </a:endParaRPr>
            </a:p>
          </p:txBody>
        </p:sp>
        <p:sp>
          <p:nvSpPr>
            <p:cNvPr id="54" name="Text Box 66"/>
            <p:cNvSpPr txBox="1">
              <a:spLocks noChangeArrowheads="1"/>
            </p:cNvSpPr>
            <p:nvPr/>
          </p:nvSpPr>
          <p:spPr bwMode="auto">
            <a:xfrm>
              <a:off x="457200" y="4572001"/>
              <a:ext cx="2971800" cy="91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仿宋" panose="02010609060101010101" pitchFamily="49" charset="-122"/>
                  <a:ea typeface="仿宋" panose="02010609060101010101" pitchFamily="49" charset="-122"/>
                </a:rPr>
                <a:t>m</a:t>
              </a:r>
              <a:r>
                <a:rPr lang="zh-CN" altLang="en-US" sz="1600" b="1">
                  <a:latin typeface="仿宋" panose="02010609060101010101" pitchFamily="49" charset="-122"/>
                  <a:ea typeface="仿宋" panose="02010609060101010101" pitchFamily="49" charset="-122"/>
                </a:rPr>
                <a:t>为分体的容量</a:t>
              </a:r>
            </a:p>
            <a:p>
              <a:pPr eaLnBrk="1" hangingPunct="1">
                <a:spcBef>
                  <a:spcPct val="50000"/>
                </a:spcBef>
              </a:pPr>
              <a:r>
                <a:rPr lang="en-US" altLang="zh-CN" sz="1600" b="1">
                  <a:latin typeface="仿宋" panose="02010609060101010101" pitchFamily="49" charset="-122"/>
                  <a:ea typeface="仿宋" panose="02010609060101010101" pitchFamily="49" charset="-122"/>
                </a:rPr>
                <a:t>n</a:t>
              </a:r>
              <a:r>
                <a:rPr lang="zh-CN" altLang="en-US" sz="1600" b="1">
                  <a:latin typeface="仿宋" panose="02010609060101010101" pitchFamily="49" charset="-122"/>
                  <a:ea typeface="仿宋" panose="02010609060101010101" pitchFamily="49" charset="-122"/>
                </a:rPr>
                <a:t>为分体的个数</a:t>
              </a:r>
            </a:p>
          </p:txBody>
        </p:sp>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模型分析</a:t>
            </a:r>
          </a:p>
        </p:txBody>
      </p:sp>
      <p:sp>
        <p:nvSpPr>
          <p:cNvPr id="3" name="内容占位符 2"/>
          <p:cNvSpPr>
            <a:spLocks noGrp="1"/>
          </p:cNvSpPr>
          <p:nvPr>
            <p:ph idx="1"/>
          </p:nvPr>
        </p:nvSpPr>
        <p:spPr>
          <a:xfrm>
            <a:off x="457200" y="1182616"/>
            <a:ext cx="8229600" cy="4910680"/>
          </a:xfrm>
        </p:spPr>
        <p:txBody>
          <a:bodyPr>
            <a:normAutofit fontScale="92500"/>
          </a:bodyPr>
          <a:lstStyle/>
          <a:p>
            <a:pPr marL="567055" indent="-457200" eaLnBrk="1" fontAlgn="auto" hangingPunct="1">
              <a:lnSpc>
                <a:spcPct val="150000"/>
              </a:lnSpc>
              <a:spcAft>
                <a:spcPts val="0"/>
              </a:spcAft>
              <a:buSzPct val="50000"/>
              <a:buFont typeface="Wingdings" panose="05000000000000000000" pitchFamily="2" charset="2"/>
              <a:buChar char="l"/>
              <a:defRPr/>
            </a:pPr>
            <a:r>
              <a:rPr lang="zh-CN" altLang="en-US"/>
              <a:t>在</a:t>
            </a:r>
            <a:r>
              <a:rPr lang="en-US" altLang="zh-CN" dirty="0"/>
              <a:t>m</a:t>
            </a:r>
            <a:r>
              <a:rPr lang="zh-CN" altLang="en-US" dirty="0"/>
              <a:t>个独立分体的系统中，访存地址队列</a:t>
            </a:r>
            <a:r>
              <a:rPr lang="en-US" altLang="zh-CN" dirty="0" err="1"/>
              <a:t>Ap</a:t>
            </a:r>
            <a:r>
              <a:rPr lang="en-US" altLang="zh-CN" dirty="0"/>
              <a:t>…</a:t>
            </a:r>
            <a:r>
              <a:rPr lang="en-US" altLang="zh-CN" dirty="0" err="1"/>
              <a:t>Aq</a:t>
            </a:r>
            <a:r>
              <a:rPr lang="zh-CN" altLang="en-US" dirty="0"/>
              <a:t>在每个主存周期截取</a:t>
            </a:r>
            <a:r>
              <a:rPr lang="en-US" altLang="zh-CN" dirty="0"/>
              <a:t>k</a:t>
            </a:r>
            <a:r>
              <a:rPr lang="zh-CN" altLang="en-US" dirty="0"/>
              <a:t>个，即</a:t>
            </a:r>
            <a:r>
              <a:rPr lang="en-US" altLang="zh-CN" dirty="0"/>
              <a:t>A1…</a:t>
            </a:r>
            <a:r>
              <a:rPr lang="en-US" altLang="zh-CN" dirty="0" err="1"/>
              <a:t>Ak</a:t>
            </a:r>
            <a:r>
              <a:rPr lang="zh-CN" altLang="en-US" dirty="0"/>
              <a:t>，要求地址不能冲突，</a:t>
            </a:r>
            <a:r>
              <a:rPr lang="en-US" altLang="zh-CN" dirty="0"/>
              <a:t>k</a:t>
            </a:r>
            <a:r>
              <a:rPr lang="zh-CN" altLang="en-US" dirty="0"/>
              <a:t>＝</a:t>
            </a:r>
            <a:r>
              <a:rPr lang="en-US" altLang="zh-CN" dirty="0"/>
              <a:t>1</a:t>
            </a:r>
            <a:r>
              <a:rPr lang="zh-CN" altLang="en-US" dirty="0"/>
              <a:t>， </a:t>
            </a:r>
            <a:r>
              <a:rPr lang="en-US" altLang="zh-CN" dirty="0"/>
              <a:t>…</a:t>
            </a:r>
            <a:r>
              <a:rPr lang="zh-CN" altLang="en-US" dirty="0"/>
              <a:t>，</a:t>
            </a:r>
            <a:r>
              <a:rPr lang="en-US" altLang="zh-CN" dirty="0"/>
              <a:t>m</a:t>
            </a:r>
            <a:r>
              <a:rPr lang="zh-CN" altLang="en-US" dirty="0"/>
              <a:t>，但实际小于</a:t>
            </a:r>
            <a:r>
              <a:rPr lang="en-US" altLang="zh-CN"/>
              <a:t>m</a:t>
            </a:r>
            <a:r>
              <a:rPr lang="zh-CN" altLang="en-US"/>
              <a:t>。</a:t>
            </a:r>
            <a:endParaRPr lang="en-US" altLang="zh-CN" dirty="0"/>
          </a:p>
          <a:p>
            <a:pPr marL="567055" indent="-457200" eaLnBrk="1" fontAlgn="auto" hangingPunct="1">
              <a:lnSpc>
                <a:spcPct val="150000"/>
              </a:lnSpc>
              <a:spcAft>
                <a:spcPts val="0"/>
              </a:spcAft>
              <a:buSzPct val="50000"/>
              <a:buFont typeface="Wingdings" panose="05000000000000000000" pitchFamily="2" charset="2"/>
              <a:buChar char="l"/>
              <a:defRPr/>
            </a:pPr>
            <a:r>
              <a:rPr lang="en-US" altLang="zh-CN"/>
              <a:t>p(k</a:t>
            </a:r>
            <a:r>
              <a:rPr lang="en-US" altLang="zh-CN" dirty="0"/>
              <a:t>)</a:t>
            </a:r>
            <a:r>
              <a:rPr lang="zh-CN" altLang="en-US" dirty="0"/>
              <a:t>为</a:t>
            </a:r>
            <a:r>
              <a:rPr lang="en-US" altLang="zh-CN" dirty="0"/>
              <a:t>k</a:t>
            </a:r>
            <a:r>
              <a:rPr lang="zh-CN" altLang="en-US"/>
              <a:t>的概率密度</a:t>
            </a:r>
            <a:r>
              <a:rPr lang="en-US" altLang="zh-CN"/>
              <a:t>,B</a:t>
            </a:r>
            <a:r>
              <a:rPr lang="zh-CN" altLang="en-US"/>
              <a:t>每个周期能访问到的平均字数</a:t>
            </a:r>
            <a:endParaRPr lang="en-US" altLang="zh-CN"/>
          </a:p>
          <a:p>
            <a:pPr marL="567055" indent="-457200" eaLnBrk="1" fontAlgn="auto" hangingPunct="1">
              <a:lnSpc>
                <a:spcPct val="150000"/>
              </a:lnSpc>
              <a:spcAft>
                <a:spcPts val="0"/>
              </a:spcAft>
              <a:buSzPct val="50000"/>
              <a:buFont typeface="Wingdings" panose="05000000000000000000" pitchFamily="2" charset="2"/>
              <a:buChar char="l"/>
              <a:defRPr/>
            </a:pPr>
            <a:endParaRPr lang="en-US" altLang="zh-CN"/>
          </a:p>
          <a:p>
            <a:pPr marL="567055" indent="-457200" eaLnBrk="1" fontAlgn="auto" hangingPunct="1">
              <a:lnSpc>
                <a:spcPct val="150000"/>
              </a:lnSpc>
              <a:spcAft>
                <a:spcPts val="0"/>
              </a:spcAft>
              <a:buSzPct val="50000"/>
              <a:buFont typeface="Wingdings" panose="05000000000000000000" pitchFamily="2" charset="2"/>
              <a:buChar char="l"/>
              <a:defRPr/>
            </a:pPr>
            <a:r>
              <a:rPr lang="zh-CN" altLang="en-US"/>
              <a:t>转移概率</a:t>
            </a:r>
            <a:r>
              <a:rPr lang="en-US" altLang="zh-CN" dirty="0"/>
              <a:t>λ</a:t>
            </a:r>
            <a:r>
              <a:rPr lang="zh-CN" altLang="en-US" dirty="0"/>
              <a:t>：给定指令的下一条为非顺序指令的概率</a:t>
            </a:r>
          </a:p>
          <a:p>
            <a:pPr marL="365760" indent="-255905" eaLnBrk="1" fontAlgn="auto" hangingPunct="1">
              <a:lnSpc>
                <a:spcPct val="150000"/>
              </a:lnSpc>
              <a:spcAft>
                <a:spcPts val="0"/>
              </a:spcAft>
              <a:buClr>
                <a:schemeClr val="accent3"/>
              </a:buClr>
              <a:buFont typeface="Georgia" panose="02040502050405020303"/>
              <a:buChar char="•"/>
              <a:defRPr/>
            </a:pPr>
            <a:endParaRPr lang="zh-CN" altLang="en-US" dirty="0"/>
          </a:p>
        </p:txBody>
      </p:sp>
      <p:sp>
        <p:nvSpPr>
          <p:cNvPr id="4" name="日期占位符 3"/>
          <p:cNvSpPr>
            <a:spLocks noGrp="1"/>
          </p:cNvSpPr>
          <p:nvPr>
            <p:ph type="dt" sz="half" idx="10"/>
          </p:nvPr>
        </p:nvSpPr>
        <p:spPr/>
        <p:txBody>
          <a:bodyPr/>
          <a:lstStyle/>
          <a:p>
            <a:fld id="{80EE653A-0BC9-4976-B63F-0BC49318F2BA}"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pic>
        <p:nvPicPr>
          <p:cNvPr id="204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637956"/>
            <a:ext cx="22685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26</a:t>
            </a:fld>
            <a:endParaRPr lang="zh-CN" altLang="en-US">
              <a:solidFill>
                <a:prstClr val="black">
                  <a:tint val="75000"/>
                </a:prstClr>
              </a:solidFill>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p:cNvSpPr>
            <a:spLocks noGrp="1"/>
          </p:cNvSpPr>
          <p:nvPr>
            <p:ph idx="1"/>
          </p:nvPr>
        </p:nvSpPr>
        <p:spPr>
          <a:xfrm>
            <a:off x="683568" y="980728"/>
            <a:ext cx="8229600" cy="4324350"/>
          </a:xfrm>
        </p:spPr>
        <p:txBody>
          <a:bodyPr>
            <a:normAutofit fontScale="92500" lnSpcReduction="10000"/>
          </a:bodyPr>
          <a:lstStyle/>
          <a:p>
            <a:pPr eaLnBrk="1" hangingPunct="1">
              <a:lnSpc>
                <a:spcPct val="90000"/>
              </a:lnSpc>
              <a:spcBef>
                <a:spcPct val="50000"/>
              </a:spcBef>
              <a:defRPr/>
            </a:pPr>
            <a:r>
              <a:rPr lang="en-US" altLang="zh-CN" sz="2600">
                <a:latin typeface="+mn-ea"/>
                <a:cs typeface="Times New Roman" panose="02020603050405020304" pitchFamily="18" charset="0"/>
              </a:rPr>
              <a:t>k</a:t>
            </a:r>
            <a:r>
              <a:rPr lang="zh-CN" altLang="en-US" sz="2600">
                <a:latin typeface="+mn-ea"/>
                <a:cs typeface="Times New Roman" panose="02020603050405020304" pitchFamily="18" charset="0"/>
              </a:rPr>
              <a:t>＝</a:t>
            </a:r>
            <a:r>
              <a:rPr lang="en-US" altLang="zh-CN" sz="2600">
                <a:latin typeface="+mn-ea"/>
                <a:cs typeface="Times New Roman" panose="02020603050405020304" pitchFamily="18" charset="0"/>
              </a:rPr>
              <a:t>1</a:t>
            </a:r>
            <a:r>
              <a:rPr lang="zh-CN" altLang="en-US" sz="2600">
                <a:latin typeface="+mn-ea"/>
                <a:cs typeface="Times New Roman" panose="02020603050405020304" pitchFamily="18" charset="0"/>
              </a:rPr>
              <a:t>，第一条为转移指令，且成功</a:t>
            </a:r>
            <a:r>
              <a:rPr lang="en-US" altLang="zh-CN" sz="2600">
                <a:latin typeface="+mn-ea"/>
                <a:cs typeface="Times New Roman" panose="02020603050405020304" pitchFamily="18" charset="0"/>
              </a:rPr>
              <a:t>(</a:t>
            </a:r>
            <a:r>
              <a:rPr lang="zh-CN" altLang="en-US" sz="2600">
                <a:latin typeface="+mn-ea"/>
                <a:cs typeface="Times New Roman" panose="02020603050405020304" pitchFamily="18" charset="0"/>
              </a:rPr>
              <a:t>其余</a:t>
            </a:r>
            <a:r>
              <a:rPr lang="en-US" altLang="zh-CN" sz="2600">
                <a:latin typeface="+mn-ea"/>
                <a:cs typeface="Times New Roman" panose="02020603050405020304" pitchFamily="18" charset="0"/>
              </a:rPr>
              <a:t>m-1</a:t>
            </a:r>
            <a:r>
              <a:rPr lang="zh-CN" altLang="en-US" sz="2600">
                <a:latin typeface="+mn-ea"/>
                <a:cs typeface="Times New Roman" panose="02020603050405020304" pitchFamily="18" charset="0"/>
              </a:rPr>
              <a:t>条指令作废，相当 于</a:t>
            </a:r>
            <a:r>
              <a:rPr lang="en-US" altLang="zh-CN" sz="2600">
                <a:latin typeface="+mn-ea"/>
                <a:cs typeface="Times New Roman" panose="02020603050405020304" pitchFamily="18" charset="0"/>
              </a:rPr>
              <a:t>k</a:t>
            </a:r>
            <a:r>
              <a:rPr lang="zh-CN" altLang="en-US" sz="2600">
                <a:latin typeface="+mn-ea"/>
                <a:cs typeface="Times New Roman" panose="02020603050405020304" pitchFamily="18" charset="0"/>
              </a:rPr>
              <a:t>＝</a:t>
            </a:r>
            <a:r>
              <a:rPr lang="en-US" altLang="zh-CN" sz="2600">
                <a:latin typeface="+mn-ea"/>
                <a:cs typeface="Times New Roman" panose="02020603050405020304" pitchFamily="18" charset="0"/>
              </a:rPr>
              <a:t>1)</a:t>
            </a:r>
          </a:p>
          <a:p>
            <a:pPr eaLnBrk="1" hangingPunct="1">
              <a:lnSpc>
                <a:spcPct val="90000"/>
              </a:lnSpc>
              <a:spcBef>
                <a:spcPct val="50000"/>
              </a:spcBef>
              <a:defRPr/>
            </a:pPr>
            <a:r>
              <a:rPr lang="en-US" altLang="zh-CN" sz="2600">
                <a:latin typeface="+mn-ea"/>
                <a:cs typeface="Times New Roman" panose="02020603050405020304" pitchFamily="18" charset="0"/>
              </a:rPr>
              <a:t>p(1) =λ= λ *(1- λ)</a:t>
            </a:r>
            <a:r>
              <a:rPr lang="en-US" altLang="zh-CN" sz="2600" baseline="30000">
                <a:latin typeface="+mn-ea"/>
                <a:cs typeface="Times New Roman" panose="02020603050405020304" pitchFamily="18" charset="0"/>
              </a:rPr>
              <a:t>0</a:t>
            </a:r>
            <a:endParaRPr lang="en-US" altLang="zh-CN" sz="2600">
              <a:latin typeface="+mn-ea"/>
              <a:cs typeface="Times New Roman" panose="02020603050405020304" pitchFamily="18" charset="0"/>
            </a:endParaRPr>
          </a:p>
          <a:p>
            <a:pPr eaLnBrk="1" hangingPunct="1">
              <a:lnSpc>
                <a:spcPct val="90000"/>
              </a:lnSpc>
              <a:spcBef>
                <a:spcPct val="50000"/>
              </a:spcBef>
              <a:defRPr/>
            </a:pPr>
            <a:r>
              <a:rPr lang="en-US" altLang="zh-CN" sz="2600">
                <a:latin typeface="+mn-ea"/>
                <a:cs typeface="Times New Roman" panose="02020603050405020304" pitchFamily="18" charset="0"/>
              </a:rPr>
              <a:t>k</a:t>
            </a:r>
            <a:r>
              <a:rPr lang="zh-CN" altLang="en-US" sz="2600">
                <a:latin typeface="+mn-ea"/>
                <a:cs typeface="Times New Roman" panose="02020603050405020304" pitchFamily="18" charset="0"/>
              </a:rPr>
              <a:t>＝</a:t>
            </a:r>
            <a:r>
              <a:rPr lang="en-US" altLang="zh-CN" sz="2600">
                <a:latin typeface="+mn-ea"/>
                <a:cs typeface="Times New Roman" panose="02020603050405020304" pitchFamily="18" charset="0"/>
              </a:rPr>
              <a:t>2</a:t>
            </a:r>
            <a:r>
              <a:rPr lang="zh-CN" altLang="en-US" sz="2600">
                <a:latin typeface="+mn-ea"/>
                <a:cs typeface="Times New Roman" panose="02020603050405020304" pitchFamily="18" charset="0"/>
              </a:rPr>
              <a:t>，第一条为顺序指令，第二条为转移指令</a:t>
            </a:r>
          </a:p>
          <a:p>
            <a:pPr eaLnBrk="1" hangingPunct="1">
              <a:lnSpc>
                <a:spcPct val="90000"/>
              </a:lnSpc>
              <a:spcBef>
                <a:spcPct val="50000"/>
              </a:spcBef>
              <a:defRPr/>
            </a:pPr>
            <a:r>
              <a:rPr lang="en-US" altLang="zh-CN" sz="2600">
                <a:latin typeface="+mn-ea"/>
                <a:cs typeface="Times New Roman" panose="02020603050405020304" pitchFamily="18" charset="0"/>
              </a:rPr>
              <a:t>p(2)=(1- λ)* λ= (1- λ)</a:t>
            </a:r>
            <a:r>
              <a:rPr lang="en-US" altLang="zh-CN" sz="2600" baseline="30000">
                <a:latin typeface="+mn-ea"/>
                <a:cs typeface="Times New Roman" panose="02020603050405020304" pitchFamily="18" charset="0"/>
              </a:rPr>
              <a:t>1</a:t>
            </a:r>
            <a:r>
              <a:rPr lang="en-US" altLang="zh-CN" sz="2600">
                <a:latin typeface="+mn-ea"/>
                <a:cs typeface="Times New Roman" panose="02020603050405020304" pitchFamily="18" charset="0"/>
              </a:rPr>
              <a:t>* λ</a:t>
            </a:r>
          </a:p>
          <a:p>
            <a:pPr eaLnBrk="1" hangingPunct="1">
              <a:lnSpc>
                <a:spcPct val="90000"/>
              </a:lnSpc>
              <a:spcBef>
                <a:spcPct val="50000"/>
              </a:spcBef>
              <a:defRPr/>
            </a:pPr>
            <a:r>
              <a:rPr lang="en-US" altLang="zh-CN" sz="2600">
                <a:latin typeface="+mn-ea"/>
                <a:cs typeface="Times New Roman" panose="02020603050405020304" pitchFamily="18" charset="0"/>
              </a:rPr>
              <a:t>k=3,</a:t>
            </a:r>
            <a:r>
              <a:rPr lang="zh-CN" altLang="en-US" sz="2600">
                <a:latin typeface="+mn-ea"/>
                <a:cs typeface="Times New Roman" panose="02020603050405020304" pitchFamily="18" charset="0"/>
              </a:rPr>
              <a:t>第一、二条为顺序指令，第三条为转移指令</a:t>
            </a:r>
            <a:endParaRPr lang="en-US" altLang="zh-CN" sz="2600">
              <a:latin typeface="+mn-ea"/>
              <a:cs typeface="Times New Roman" panose="02020603050405020304" pitchFamily="18" charset="0"/>
            </a:endParaRPr>
          </a:p>
          <a:p>
            <a:pPr eaLnBrk="1" hangingPunct="1">
              <a:lnSpc>
                <a:spcPct val="90000"/>
              </a:lnSpc>
              <a:spcBef>
                <a:spcPct val="50000"/>
              </a:spcBef>
              <a:defRPr/>
            </a:pPr>
            <a:r>
              <a:rPr lang="en-US" altLang="zh-CN" sz="2600">
                <a:latin typeface="+mn-ea"/>
                <a:cs typeface="Times New Roman" panose="02020603050405020304" pitchFamily="18" charset="0"/>
              </a:rPr>
              <a:t>p(3)= </a:t>
            </a:r>
            <a:r>
              <a:rPr lang="zh-CN" altLang="en-US" sz="2600">
                <a:latin typeface="+mn-ea"/>
                <a:cs typeface="Times New Roman" panose="02020603050405020304" pitchFamily="18" charset="0"/>
              </a:rPr>
              <a:t>（</a:t>
            </a:r>
            <a:r>
              <a:rPr lang="en-US" altLang="zh-CN" sz="2600">
                <a:latin typeface="+mn-ea"/>
                <a:cs typeface="Times New Roman" panose="02020603050405020304" pitchFamily="18" charset="0"/>
              </a:rPr>
              <a:t>1- λ)* (1- λ)* λ= (1- λ)</a:t>
            </a:r>
            <a:r>
              <a:rPr lang="en-US" altLang="zh-CN" sz="2600" baseline="30000">
                <a:latin typeface="+mn-ea"/>
                <a:cs typeface="Times New Roman" panose="02020603050405020304" pitchFamily="18" charset="0"/>
              </a:rPr>
              <a:t>2</a:t>
            </a:r>
            <a:r>
              <a:rPr lang="en-US" altLang="zh-CN" sz="2600">
                <a:latin typeface="+mn-ea"/>
                <a:cs typeface="Times New Roman" panose="02020603050405020304" pitchFamily="18" charset="0"/>
              </a:rPr>
              <a:t>* λ</a:t>
            </a:r>
          </a:p>
          <a:p>
            <a:pPr eaLnBrk="1" hangingPunct="1">
              <a:lnSpc>
                <a:spcPct val="90000"/>
              </a:lnSpc>
              <a:spcBef>
                <a:spcPct val="50000"/>
              </a:spcBef>
              <a:defRPr/>
            </a:pPr>
            <a:r>
              <a:rPr lang="en-US" altLang="zh-CN" sz="2600">
                <a:latin typeface="+mn-ea"/>
                <a:cs typeface="Times New Roman" panose="02020603050405020304" pitchFamily="18" charset="0"/>
              </a:rPr>
              <a:t>k</a:t>
            </a:r>
            <a:r>
              <a:rPr lang="zh-CN" altLang="en-US" sz="2600">
                <a:latin typeface="+mn-ea"/>
                <a:cs typeface="Times New Roman" panose="02020603050405020304" pitchFamily="18" charset="0"/>
              </a:rPr>
              <a:t>＝</a:t>
            </a:r>
            <a:r>
              <a:rPr lang="en-US" altLang="zh-CN" sz="2600">
                <a:latin typeface="+mn-ea"/>
                <a:cs typeface="Times New Roman" panose="02020603050405020304" pitchFamily="18" charset="0"/>
              </a:rPr>
              <a:t>m</a:t>
            </a:r>
            <a:r>
              <a:rPr lang="zh-CN" altLang="en-US" sz="2600">
                <a:latin typeface="+mn-ea"/>
                <a:cs typeface="Times New Roman" panose="02020603050405020304" pitchFamily="18" charset="0"/>
              </a:rPr>
              <a:t>，类推，前</a:t>
            </a:r>
            <a:r>
              <a:rPr lang="en-US" altLang="zh-CN" sz="2600">
                <a:latin typeface="+mn-ea"/>
                <a:cs typeface="Times New Roman" panose="02020603050405020304" pitchFamily="18" charset="0"/>
              </a:rPr>
              <a:t>m</a:t>
            </a:r>
            <a:r>
              <a:rPr lang="zh-CN" altLang="en-US" sz="2600">
                <a:latin typeface="+mn-ea"/>
                <a:cs typeface="Times New Roman" panose="02020603050405020304" pitchFamily="18" charset="0"/>
              </a:rPr>
              <a:t>－</a:t>
            </a:r>
            <a:r>
              <a:rPr lang="en-US" altLang="zh-CN" sz="2600">
                <a:latin typeface="+mn-ea"/>
                <a:cs typeface="Times New Roman" panose="02020603050405020304" pitchFamily="18" charset="0"/>
              </a:rPr>
              <a:t>1</a:t>
            </a:r>
            <a:r>
              <a:rPr lang="zh-CN" altLang="en-US" sz="2600">
                <a:latin typeface="+mn-ea"/>
                <a:cs typeface="Times New Roman" panose="02020603050405020304" pitchFamily="18" charset="0"/>
              </a:rPr>
              <a:t>条不是转移指令或转移不成功，</a:t>
            </a:r>
          </a:p>
          <a:p>
            <a:pPr eaLnBrk="1" hangingPunct="1">
              <a:lnSpc>
                <a:spcPct val="90000"/>
              </a:lnSpc>
              <a:spcBef>
                <a:spcPct val="50000"/>
              </a:spcBef>
              <a:defRPr/>
            </a:pPr>
            <a:r>
              <a:rPr lang="en-US" altLang="zh-CN" sz="2600">
                <a:latin typeface="+mn-ea"/>
                <a:cs typeface="Times New Roman" panose="02020603050405020304" pitchFamily="18" charset="0"/>
              </a:rPr>
              <a:t>p(m)= (1- λ)</a:t>
            </a:r>
            <a:r>
              <a:rPr lang="zh-CN" altLang="en-US" sz="2600" baseline="30000">
                <a:latin typeface="+mn-ea"/>
                <a:cs typeface="Times New Roman" panose="02020603050405020304" pitchFamily="18" charset="0"/>
              </a:rPr>
              <a:t>（</a:t>
            </a:r>
            <a:r>
              <a:rPr lang="en-US" altLang="zh-CN" sz="2600" baseline="30000">
                <a:latin typeface="+mn-ea"/>
                <a:cs typeface="Times New Roman" panose="02020603050405020304" pitchFamily="18" charset="0"/>
              </a:rPr>
              <a:t>m</a:t>
            </a:r>
            <a:r>
              <a:rPr lang="zh-CN" altLang="en-US" sz="2600" baseline="30000">
                <a:latin typeface="+mn-ea"/>
                <a:cs typeface="Times New Roman" panose="02020603050405020304" pitchFamily="18" charset="0"/>
              </a:rPr>
              <a:t>－</a:t>
            </a:r>
            <a:r>
              <a:rPr lang="en-US" altLang="zh-CN" sz="2600" baseline="30000">
                <a:latin typeface="+mn-ea"/>
                <a:cs typeface="Times New Roman" panose="02020603050405020304" pitchFamily="18" charset="0"/>
              </a:rPr>
              <a:t>1</a:t>
            </a:r>
            <a:r>
              <a:rPr lang="zh-CN" altLang="en-US" sz="2600" baseline="30000">
                <a:latin typeface="+mn-ea"/>
                <a:cs typeface="Times New Roman" panose="02020603050405020304" pitchFamily="18" charset="0"/>
              </a:rPr>
              <a:t>）</a:t>
            </a:r>
          </a:p>
          <a:p>
            <a:pPr eaLnBrk="1" hangingPunct="1">
              <a:lnSpc>
                <a:spcPct val="90000"/>
              </a:lnSpc>
              <a:defRPr/>
            </a:pPr>
            <a:endParaRPr lang="zh-CN" altLang="en-US" sz="2600" b="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日期占位符 2"/>
          <p:cNvSpPr>
            <a:spLocks noGrp="1"/>
          </p:cNvSpPr>
          <p:nvPr>
            <p:ph type="dt" sz="half" idx="10"/>
          </p:nvPr>
        </p:nvSpPr>
        <p:spPr/>
        <p:txBody>
          <a:bodyPr/>
          <a:lstStyle/>
          <a:p>
            <a:fld id="{E4BBB78B-89D1-4285-81D4-064C3EC8D4B5}"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4" name="页脚占位符 3"/>
          <p:cNvSpPr>
            <a:spLocks noGrp="1"/>
          </p:cNvSpPr>
          <p:nvPr>
            <p:ph type="ftr" sz="quarter" idx="11"/>
          </p:nvPr>
        </p:nvSpPr>
        <p:spPr>
          <a:xfrm>
            <a:off x="2987824" y="6356355"/>
            <a:ext cx="2895600" cy="365125"/>
          </a:xfrm>
        </p:spPr>
        <p:txBody>
          <a:bodyPr/>
          <a:lstStyle/>
          <a:p>
            <a:r>
              <a:rPr lang="zh-CN" altLang="en-US">
                <a:solidFill>
                  <a:prstClr val="black">
                    <a:tint val="75000"/>
                  </a:prstClr>
                </a:solidFill>
              </a:rPr>
              <a:t>西北大学信息学院 谢倩茹</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27</a:t>
            </a:fld>
            <a:endParaRPr lang="zh-CN" altLang="en-US">
              <a:solidFill>
                <a:prstClr val="black">
                  <a:tint val="75000"/>
                </a:prstClr>
              </a:solidFill>
            </a:endParaRPr>
          </a:p>
        </p:txBody>
      </p:sp>
      <p:sp>
        <p:nvSpPr>
          <p:cNvPr id="7" name="Text Box 3"/>
          <p:cNvSpPr txBox="1">
            <a:spLocks noChangeArrowheads="1"/>
          </p:cNvSpPr>
          <p:nvPr/>
        </p:nvSpPr>
        <p:spPr bwMode="auto">
          <a:xfrm>
            <a:off x="405880" y="5163786"/>
            <a:ext cx="8507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Georgia" panose="02040502050405020303" pitchFamily="18" charset="0"/>
              </a:rPr>
              <a:t>B</a:t>
            </a:r>
            <a:r>
              <a:rPr lang="zh-CN" altLang="en-US" sz="2400">
                <a:latin typeface="Georgia" panose="02040502050405020303" pitchFamily="18" charset="0"/>
              </a:rPr>
              <a:t>＝ </a:t>
            </a:r>
            <a:r>
              <a:rPr lang="en-US" altLang="zh-CN" sz="2400">
                <a:latin typeface="Georgia" panose="02040502050405020303" pitchFamily="18" charset="0"/>
                <a:cs typeface="Tahoma" panose="020B0604030504040204" pitchFamily="34" charset="0"/>
              </a:rPr>
              <a:t>Σ  </a:t>
            </a:r>
            <a:r>
              <a:rPr lang="en-US" altLang="zh-CN" sz="2400">
                <a:latin typeface="Georgia" panose="02040502050405020303" pitchFamily="18" charset="0"/>
              </a:rPr>
              <a:t>k*p(k)</a:t>
            </a:r>
            <a:r>
              <a:rPr lang="zh-CN" altLang="en-US" sz="2400">
                <a:latin typeface="Georgia" panose="02040502050405020303" pitchFamily="18" charset="0"/>
              </a:rPr>
              <a:t>＝</a:t>
            </a:r>
            <a:r>
              <a:rPr lang="en-US" altLang="zh-CN" sz="2400">
                <a:latin typeface="Georgia" panose="02040502050405020303" pitchFamily="18" charset="0"/>
              </a:rPr>
              <a:t>1*</a:t>
            </a:r>
            <a:r>
              <a:rPr lang="en-US" altLang="zh-CN" sz="2400">
                <a:latin typeface="Georgia" panose="02040502050405020303" pitchFamily="18" charset="0"/>
                <a:ea typeface="黑体" panose="02010609060101010101" pitchFamily="49" charset="-122"/>
              </a:rPr>
              <a:t>λ</a:t>
            </a:r>
            <a:r>
              <a:rPr lang="zh-CN" altLang="en-US" sz="2400">
                <a:latin typeface="Georgia" panose="02040502050405020303" pitchFamily="18" charset="0"/>
                <a:ea typeface="黑体" panose="02010609060101010101" pitchFamily="49" charset="-122"/>
              </a:rPr>
              <a:t>＋</a:t>
            </a:r>
            <a:r>
              <a:rPr lang="en-US" altLang="zh-CN" sz="2400">
                <a:latin typeface="Georgia" panose="02040502050405020303" pitchFamily="18" charset="0"/>
                <a:ea typeface="黑体" panose="02010609060101010101" pitchFamily="49" charset="-122"/>
              </a:rPr>
              <a:t>2*(1- λ)* λ+</a:t>
            </a:r>
            <a:r>
              <a:rPr lang="en-US" altLang="zh-CN" sz="2400" baseline="30000">
                <a:latin typeface="Georgia" panose="02040502050405020303" pitchFamily="18" charset="0"/>
                <a:cs typeface="Times New Roman" panose="02020603050405020304" pitchFamily="18" charset="0"/>
              </a:rPr>
              <a:t>…</a:t>
            </a:r>
            <a:r>
              <a:rPr lang="en-US" altLang="zh-CN" sz="2400">
                <a:latin typeface="Georgia" panose="02040502050405020303" pitchFamily="18" charset="0"/>
                <a:cs typeface="Times New Roman" panose="02020603050405020304" pitchFamily="18" charset="0"/>
              </a:rPr>
              <a:t>(m-1)(1- </a:t>
            </a:r>
            <a:r>
              <a:rPr lang="en-US" altLang="zh-CN" sz="2400">
                <a:latin typeface="Georgia" panose="02040502050405020303" pitchFamily="18" charset="0"/>
                <a:ea typeface="黑体" panose="02010609060101010101" pitchFamily="49" charset="-122"/>
              </a:rPr>
              <a:t>λ</a:t>
            </a:r>
            <a:r>
              <a:rPr lang="en-US" altLang="zh-CN" sz="2400">
                <a:latin typeface="Georgia" panose="02040502050405020303" pitchFamily="18" charset="0"/>
                <a:cs typeface="Times New Roman" panose="02020603050405020304" pitchFamily="18" charset="0"/>
              </a:rPr>
              <a:t>)</a:t>
            </a:r>
            <a:r>
              <a:rPr lang="en-US" altLang="zh-CN" sz="2400" baseline="30000">
                <a:latin typeface="Georgia" panose="02040502050405020303" pitchFamily="18" charset="0"/>
                <a:cs typeface="Times New Roman" panose="02020603050405020304" pitchFamily="18" charset="0"/>
              </a:rPr>
              <a:t>(m-2) </a:t>
            </a:r>
            <a:r>
              <a:rPr lang="en-US" altLang="zh-CN" sz="2400">
                <a:latin typeface="Georgia" panose="02040502050405020303" pitchFamily="18" charset="0"/>
                <a:cs typeface="Times New Roman" panose="02020603050405020304" pitchFamily="18" charset="0"/>
              </a:rPr>
              <a:t>+m(1- </a:t>
            </a:r>
            <a:r>
              <a:rPr lang="en-US" altLang="zh-CN" sz="2400">
                <a:latin typeface="Georgia" panose="02040502050405020303" pitchFamily="18" charset="0"/>
                <a:ea typeface="黑体" panose="02010609060101010101" pitchFamily="49" charset="-122"/>
              </a:rPr>
              <a:t>λ</a:t>
            </a:r>
            <a:r>
              <a:rPr lang="en-US" altLang="zh-CN" sz="2400">
                <a:latin typeface="Georgia" panose="02040502050405020303" pitchFamily="18" charset="0"/>
                <a:cs typeface="Times New Roman" panose="02020603050405020304" pitchFamily="18" charset="0"/>
              </a:rPr>
              <a:t>)</a:t>
            </a:r>
            <a:r>
              <a:rPr lang="en-US" altLang="zh-CN" sz="2400" baseline="30000">
                <a:latin typeface="Georgia" panose="02040502050405020303" pitchFamily="18" charset="0"/>
                <a:cs typeface="Times New Roman" panose="02020603050405020304" pitchFamily="18" charset="0"/>
              </a:rPr>
              <a:t>(m-1)</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a:xfrm>
            <a:off x="571500" y="1285875"/>
            <a:ext cx="8229600" cy="4324350"/>
          </a:xfrm>
        </p:spPr>
        <p:txBody>
          <a:bodyPr/>
          <a:lstStyle/>
          <a:p>
            <a:pPr eaLnBrk="1" hangingPunct="1"/>
            <a:r>
              <a:rPr lang="zh-CN" altLang="en-US" dirty="0"/>
              <a:t>化简</a:t>
            </a:r>
            <a:endParaRPr lang="en-US" altLang="zh-CN" dirty="0"/>
          </a:p>
          <a:p>
            <a:pPr eaLnBrk="1" hangingPunct="1"/>
            <a:endParaRPr lang="en-US" altLang="zh-CN" dirty="0"/>
          </a:p>
          <a:p>
            <a:pPr eaLnBrk="1" hangingPunct="1"/>
            <a:r>
              <a:rPr lang="zh-CN" altLang="en-US" dirty="0"/>
              <a:t>求极值</a:t>
            </a:r>
            <a:endParaRPr lang="en-US" altLang="zh-CN" dirty="0"/>
          </a:p>
          <a:p>
            <a:pPr eaLnBrk="1" hangingPunct="1"/>
            <a:endParaRPr lang="en-US" altLang="zh-CN" dirty="0"/>
          </a:p>
          <a:p>
            <a:r>
              <a:rPr lang="zh-CN" altLang="en-US" dirty="0"/>
              <a:t>结论</a:t>
            </a:r>
            <a:r>
              <a:rPr lang="en-US" altLang="zh-CN" dirty="0"/>
              <a:t>:</a:t>
            </a:r>
          </a:p>
          <a:p>
            <a:pPr>
              <a:spcBef>
                <a:spcPct val="50000"/>
              </a:spcBef>
            </a:pPr>
            <a:r>
              <a:rPr lang="zh-CN" altLang="en-US" dirty="0"/>
              <a:t>若</a:t>
            </a:r>
            <a:r>
              <a:rPr lang="en-US" altLang="zh-CN" dirty="0"/>
              <a:t>λ</a:t>
            </a:r>
            <a:r>
              <a:rPr lang="zh-CN" altLang="en-US" dirty="0"/>
              <a:t>＝</a:t>
            </a:r>
            <a:r>
              <a:rPr lang="en-US" altLang="zh-CN" dirty="0"/>
              <a:t>1</a:t>
            </a:r>
            <a:r>
              <a:rPr lang="zh-CN" altLang="en-US" dirty="0"/>
              <a:t>，即每条转移成功； 则</a:t>
            </a:r>
            <a:r>
              <a:rPr lang="en-US" altLang="zh-CN" dirty="0"/>
              <a:t>B</a:t>
            </a:r>
            <a:r>
              <a:rPr lang="zh-CN" altLang="en-US" dirty="0"/>
              <a:t>＝</a:t>
            </a:r>
            <a:r>
              <a:rPr lang="en-US" altLang="zh-CN" dirty="0"/>
              <a:t>1</a:t>
            </a:r>
            <a:r>
              <a:rPr lang="zh-CN" altLang="en-US" dirty="0"/>
              <a:t>，此时频宽为单体单字</a:t>
            </a:r>
          </a:p>
          <a:p>
            <a:pPr>
              <a:spcBef>
                <a:spcPct val="50000"/>
              </a:spcBef>
            </a:pPr>
            <a:r>
              <a:rPr lang="zh-CN" altLang="en-US" dirty="0"/>
              <a:t>若</a:t>
            </a:r>
            <a:r>
              <a:rPr lang="en-US" altLang="zh-CN" dirty="0"/>
              <a:t>λ</a:t>
            </a:r>
            <a:r>
              <a:rPr lang="zh-CN" altLang="en-US" dirty="0"/>
              <a:t>＝</a:t>
            </a:r>
            <a:r>
              <a:rPr lang="en-US" altLang="zh-CN" dirty="0"/>
              <a:t>0</a:t>
            </a:r>
            <a:r>
              <a:rPr lang="zh-CN" altLang="en-US" dirty="0"/>
              <a:t>，即每条均不转移；则</a:t>
            </a:r>
            <a:r>
              <a:rPr lang="en-US" altLang="zh-CN" dirty="0"/>
              <a:t>B</a:t>
            </a:r>
            <a:r>
              <a:rPr lang="zh-CN" altLang="en-US" dirty="0"/>
              <a:t>＝</a:t>
            </a:r>
            <a:r>
              <a:rPr lang="en-US" altLang="zh-CN" dirty="0"/>
              <a:t>m</a:t>
            </a:r>
            <a:r>
              <a:rPr lang="zh-CN" altLang="en-US" dirty="0"/>
              <a:t>，效率最高</a:t>
            </a:r>
          </a:p>
          <a:p>
            <a:pPr eaLnBrk="1" hangingPunct="1"/>
            <a:endParaRPr lang="en-US" altLang="zh-CN" dirty="0"/>
          </a:p>
        </p:txBody>
      </p:sp>
      <p:grpSp>
        <p:nvGrpSpPr>
          <p:cNvPr id="22533" name="Group 12"/>
          <p:cNvGrpSpPr/>
          <p:nvPr/>
        </p:nvGrpSpPr>
        <p:grpSpPr bwMode="auto">
          <a:xfrm>
            <a:off x="2590800" y="972374"/>
            <a:ext cx="3235623" cy="1075787"/>
            <a:chOff x="672" y="243"/>
            <a:chExt cx="5088" cy="752"/>
          </a:xfrm>
        </p:grpSpPr>
        <p:sp>
          <p:nvSpPr>
            <p:cNvPr id="22539" name="Text Box 4"/>
            <p:cNvSpPr txBox="1">
              <a:spLocks noChangeArrowheads="1"/>
            </p:cNvSpPr>
            <p:nvPr/>
          </p:nvSpPr>
          <p:spPr bwMode="auto">
            <a:xfrm>
              <a:off x="672" y="432"/>
              <a:ext cx="508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a:latin typeface="Georgia" panose="02040502050405020303" pitchFamily="18" charset="0"/>
                </a:rPr>
                <a:t>B</a:t>
              </a:r>
              <a:r>
                <a:rPr lang="zh-CN" altLang="en-US" sz="2400">
                  <a:latin typeface="Georgia" panose="02040502050405020303" pitchFamily="18" charset="0"/>
                </a:rPr>
                <a:t>＝ </a:t>
              </a:r>
              <a:r>
                <a:rPr lang="en-US" altLang="zh-CN" sz="2400">
                  <a:latin typeface="Tahoma" panose="020B0604030504040204" pitchFamily="34" charset="0"/>
                  <a:cs typeface="Tahoma" panose="020B0604030504040204" pitchFamily="34" charset="0"/>
                </a:rPr>
                <a:t>Σ </a:t>
              </a:r>
              <a:r>
                <a:rPr lang="en-US" altLang="zh-CN" sz="2400">
                  <a:latin typeface="Georgia" panose="02040502050405020303" pitchFamily="18" charset="0"/>
                  <a:ea typeface="黑体" panose="02010609060101010101" pitchFamily="49" charset="-122"/>
                </a:rPr>
                <a:t>(1- λ)</a:t>
              </a:r>
              <a:r>
                <a:rPr lang="en-US" altLang="zh-CN" sz="2400" baseline="30000">
                  <a:latin typeface="Georgia" panose="02040502050405020303" pitchFamily="18" charset="0"/>
                  <a:ea typeface="黑体" panose="02010609060101010101" pitchFamily="49" charset="-122"/>
                </a:rPr>
                <a:t>i</a:t>
              </a:r>
              <a:endParaRPr lang="en-US" altLang="zh-CN" sz="2400" baseline="30000">
                <a:latin typeface="Georgia" panose="02040502050405020303" pitchFamily="18" charset="0"/>
                <a:cs typeface="Times New Roman" panose="02020603050405020304" pitchFamily="18" charset="0"/>
              </a:endParaRPr>
            </a:p>
          </p:txBody>
        </p:sp>
        <p:sp>
          <p:nvSpPr>
            <p:cNvPr id="22540" name="Text Box 5"/>
            <p:cNvSpPr txBox="1">
              <a:spLocks noChangeArrowheads="1"/>
            </p:cNvSpPr>
            <p:nvPr/>
          </p:nvSpPr>
          <p:spPr bwMode="auto">
            <a:xfrm>
              <a:off x="2773" y="243"/>
              <a:ext cx="24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Georgia" panose="02040502050405020303" pitchFamily="18" charset="0"/>
                </a:rPr>
                <a:t>m</a:t>
              </a:r>
            </a:p>
          </p:txBody>
        </p:sp>
        <p:sp>
          <p:nvSpPr>
            <p:cNvPr id="22541" name="Text Box 6"/>
            <p:cNvSpPr txBox="1">
              <a:spLocks noChangeArrowheads="1"/>
            </p:cNvSpPr>
            <p:nvPr/>
          </p:nvSpPr>
          <p:spPr bwMode="auto">
            <a:xfrm>
              <a:off x="2869" y="672"/>
              <a:ext cx="48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Georgia" panose="02040502050405020303" pitchFamily="18" charset="0"/>
                </a:rPr>
                <a:t>i</a:t>
              </a:r>
            </a:p>
          </p:txBody>
        </p:sp>
      </p:grpSp>
      <p:grpSp>
        <p:nvGrpSpPr>
          <p:cNvPr id="22534" name="Group 13"/>
          <p:cNvGrpSpPr/>
          <p:nvPr/>
        </p:nvGrpSpPr>
        <p:grpSpPr bwMode="auto">
          <a:xfrm>
            <a:off x="2987824" y="2199802"/>
            <a:ext cx="2722414" cy="1126866"/>
            <a:chOff x="1056" y="912"/>
            <a:chExt cx="1920" cy="768"/>
          </a:xfrm>
        </p:grpSpPr>
        <p:sp>
          <p:nvSpPr>
            <p:cNvPr id="22535" name="Text Box 8"/>
            <p:cNvSpPr txBox="1">
              <a:spLocks noChangeArrowheads="1"/>
            </p:cNvSpPr>
            <p:nvPr/>
          </p:nvSpPr>
          <p:spPr bwMode="auto">
            <a:xfrm>
              <a:off x="1056" y="1152"/>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Georgia" panose="02040502050405020303" pitchFamily="18" charset="0"/>
                </a:rPr>
                <a:t>B</a:t>
              </a:r>
              <a:r>
                <a:rPr lang="zh-CN" altLang="en-US" sz="2400">
                  <a:latin typeface="Georgia" panose="02040502050405020303" pitchFamily="18" charset="0"/>
                </a:rPr>
                <a:t>＝</a:t>
              </a:r>
            </a:p>
          </p:txBody>
        </p:sp>
        <p:sp>
          <p:nvSpPr>
            <p:cNvPr id="22536" name="Line 9"/>
            <p:cNvSpPr>
              <a:spLocks noChangeShapeType="1"/>
            </p:cNvSpPr>
            <p:nvPr/>
          </p:nvSpPr>
          <p:spPr bwMode="auto">
            <a:xfrm>
              <a:off x="1536" y="1296"/>
              <a:ext cx="144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537" name="Text Box 10"/>
            <p:cNvSpPr txBox="1">
              <a:spLocks noChangeArrowheads="1"/>
            </p:cNvSpPr>
            <p:nvPr/>
          </p:nvSpPr>
          <p:spPr bwMode="auto">
            <a:xfrm>
              <a:off x="1968" y="1392"/>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Georgia" panose="02040502050405020303" pitchFamily="18" charset="0"/>
                  <a:ea typeface="黑体" panose="02010609060101010101" pitchFamily="49" charset="-122"/>
                </a:rPr>
                <a:t>λ</a:t>
              </a:r>
            </a:p>
          </p:txBody>
        </p:sp>
        <p:sp>
          <p:nvSpPr>
            <p:cNvPr id="22538" name="Text Box 11"/>
            <p:cNvSpPr txBox="1">
              <a:spLocks noChangeArrowheads="1"/>
            </p:cNvSpPr>
            <p:nvPr/>
          </p:nvSpPr>
          <p:spPr bwMode="auto">
            <a:xfrm>
              <a:off x="1632" y="912"/>
              <a:ext cx="1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panose="020B0604020202020204" pitchFamily="34" charset="0"/>
                  <a:ea typeface="宋体" panose="02010600030101010101" pitchFamily="2" charset="-122"/>
                </a:defRPr>
              </a:lvl1pPr>
              <a:lvl2pPr marL="742950" indent="-285750" eaLnBrk="0" hangingPunct="0">
                <a:defRPr sz="4000">
                  <a:solidFill>
                    <a:schemeClr val="tx1"/>
                  </a:solidFill>
                  <a:latin typeface="Arial" panose="020B0604020202020204" pitchFamily="34" charset="0"/>
                  <a:ea typeface="宋体" panose="02010600030101010101" pitchFamily="2" charset="-122"/>
                </a:defRPr>
              </a:lvl2pPr>
              <a:lvl3pPr marL="1143000" indent="-228600" eaLnBrk="0" hangingPunct="0">
                <a:defRPr sz="4000">
                  <a:solidFill>
                    <a:schemeClr val="tx1"/>
                  </a:solidFill>
                  <a:latin typeface="Arial" panose="020B0604020202020204" pitchFamily="34" charset="0"/>
                  <a:ea typeface="宋体" panose="02010600030101010101" pitchFamily="2" charset="-122"/>
                </a:defRPr>
              </a:lvl3pPr>
              <a:lvl4pPr marL="1600200" indent="-228600" eaLnBrk="0" hangingPunct="0">
                <a:defRPr sz="4000">
                  <a:solidFill>
                    <a:schemeClr val="tx1"/>
                  </a:solidFill>
                  <a:latin typeface="Arial" panose="020B0604020202020204" pitchFamily="34" charset="0"/>
                  <a:ea typeface="宋体" panose="02010600030101010101" pitchFamily="2" charset="-122"/>
                </a:defRPr>
              </a:lvl4pPr>
              <a:lvl5pPr marL="2057400" indent="-228600" eaLnBrk="0" hangingPunct="0">
                <a:defRPr sz="4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Georgia" panose="02040502050405020303" pitchFamily="18" charset="0"/>
                </a:rPr>
                <a:t>1</a:t>
              </a:r>
              <a:r>
                <a:rPr lang="zh-CN" altLang="en-US" sz="2400">
                  <a:latin typeface="Georgia" panose="02040502050405020303" pitchFamily="18" charset="0"/>
                </a:rPr>
                <a:t>－</a:t>
              </a:r>
              <a:r>
                <a:rPr lang="en-US" altLang="zh-CN" sz="2400">
                  <a:latin typeface="Georgia" panose="02040502050405020303" pitchFamily="18" charset="0"/>
                </a:rPr>
                <a:t>(1</a:t>
              </a:r>
              <a:r>
                <a:rPr lang="zh-CN" altLang="en-US" sz="2400">
                  <a:latin typeface="Georgia" panose="02040502050405020303" pitchFamily="18" charset="0"/>
                </a:rPr>
                <a:t>－ </a:t>
              </a:r>
              <a:r>
                <a:rPr lang="en-US" altLang="zh-CN" sz="2400">
                  <a:latin typeface="Georgia" panose="02040502050405020303" pitchFamily="18" charset="0"/>
                  <a:ea typeface="黑体" panose="02010609060101010101" pitchFamily="49" charset="-122"/>
                </a:rPr>
                <a:t>λ)</a:t>
              </a:r>
              <a:r>
                <a:rPr lang="en-US" altLang="zh-CN" sz="2400" baseline="30000">
                  <a:latin typeface="Georgia" panose="02040502050405020303" pitchFamily="18" charset="0"/>
                  <a:ea typeface="黑体" panose="02010609060101010101" pitchFamily="49" charset="-122"/>
                </a:rPr>
                <a:t>m</a:t>
              </a:r>
            </a:p>
          </p:txBody>
        </p:sp>
      </p:grpSp>
      <p:sp>
        <p:nvSpPr>
          <p:cNvPr id="2" name="日期占位符 1"/>
          <p:cNvSpPr>
            <a:spLocks noGrp="1"/>
          </p:cNvSpPr>
          <p:nvPr>
            <p:ph type="dt" sz="half" idx="10"/>
          </p:nvPr>
        </p:nvSpPr>
        <p:spPr/>
        <p:txBody>
          <a:bodyPr/>
          <a:lstStyle/>
          <a:p>
            <a:fld id="{E8617849-8DAA-4883-B689-F1051635DAF2}"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3" name="页脚占位符 2"/>
          <p:cNvSpPr>
            <a:spLocks noGrp="1"/>
          </p:cNvSpPr>
          <p:nvPr>
            <p:ph type="ftr" sz="quarter" idx="11"/>
          </p:nvPr>
        </p:nvSpPr>
        <p:spPr>
          <a:xfrm>
            <a:off x="2987824" y="6294438"/>
            <a:ext cx="2895600" cy="365125"/>
          </a:xfrm>
        </p:spPr>
        <p:txBody>
          <a:bodyPr/>
          <a:lstStyle/>
          <a:p>
            <a:r>
              <a:rPr lang="zh-CN" altLang="en-US">
                <a:solidFill>
                  <a:prstClr val="black">
                    <a:tint val="75000"/>
                  </a:prstClr>
                </a:solidFill>
              </a:rPr>
              <a:t>西北大学信息学院 谢倩茹</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28</a:t>
            </a:fld>
            <a:endParaRPr lang="zh-CN" altLang="en-US">
              <a:solidFill>
                <a:prstClr val="black">
                  <a:tint val="75000"/>
                </a:prstClr>
              </a:solidFill>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1822" y="1479195"/>
            <a:ext cx="8229600" cy="4525963"/>
          </a:xfrm>
        </p:spPr>
        <p:txBody>
          <a:bodyPr/>
          <a:lstStyle/>
          <a:p>
            <a:pPr>
              <a:lnSpc>
                <a:spcPct val="150000"/>
              </a:lnSpc>
            </a:pPr>
            <a:r>
              <a:rPr lang="zh-CN" altLang="en-US">
                <a:latin typeface="+mn-ea"/>
              </a:rPr>
              <a:t>解决方案三：加入</a:t>
            </a:r>
            <a:r>
              <a:rPr lang="en-US" altLang="zh-CN">
                <a:latin typeface="+mn-ea"/>
              </a:rPr>
              <a:t>Cache</a:t>
            </a:r>
            <a:r>
              <a:rPr lang="zh-CN" altLang="en-US">
                <a:latin typeface="+mn-ea"/>
              </a:rPr>
              <a:t>，将</a:t>
            </a:r>
            <a:r>
              <a:rPr lang="en-US" altLang="zh-CN">
                <a:latin typeface="+mn-ea"/>
              </a:rPr>
              <a:t>Cache</a:t>
            </a:r>
            <a:r>
              <a:rPr lang="zh-CN" altLang="en-US">
                <a:latin typeface="+mn-ea"/>
              </a:rPr>
              <a:t>与主存构成一个整体。使得从</a:t>
            </a:r>
            <a:r>
              <a:rPr lang="en-US" altLang="zh-CN">
                <a:latin typeface="+mn-ea"/>
              </a:rPr>
              <a:t>CPU</a:t>
            </a:r>
            <a:r>
              <a:rPr lang="zh-CN" altLang="en-US">
                <a:latin typeface="+mn-ea"/>
              </a:rPr>
              <a:t>角度既有</a:t>
            </a:r>
            <a:r>
              <a:rPr lang="en-US" altLang="zh-CN">
                <a:latin typeface="+mn-ea"/>
              </a:rPr>
              <a:t>Cache</a:t>
            </a:r>
            <a:r>
              <a:rPr lang="zh-CN" altLang="en-US">
                <a:latin typeface="+mn-ea"/>
              </a:rPr>
              <a:t>的速度又有主存的容量。 </a:t>
            </a:r>
            <a:r>
              <a:rPr lang="en-US" altLang="zh-CN">
                <a:latin typeface="+mn-ea"/>
              </a:rPr>
              <a:t>Cache——</a:t>
            </a:r>
            <a:r>
              <a:rPr lang="zh-CN" altLang="en-US">
                <a:latin typeface="+mn-ea"/>
              </a:rPr>
              <a:t>主存层次全部由硬件来实现。</a:t>
            </a:r>
          </a:p>
          <a:p>
            <a:pPr>
              <a:lnSpc>
                <a:spcPct val="150000"/>
              </a:lnSpc>
            </a:pPr>
            <a:endParaRPr lang="zh-CN" altLang="en-US"/>
          </a:p>
        </p:txBody>
      </p:sp>
      <p:sp>
        <p:nvSpPr>
          <p:cNvPr id="4" name="日期占位符 3"/>
          <p:cNvSpPr>
            <a:spLocks noGrp="1"/>
          </p:cNvSpPr>
          <p:nvPr>
            <p:ph type="dt" sz="half" idx="10"/>
          </p:nvPr>
        </p:nvSpPr>
        <p:spPr/>
        <p:txBody>
          <a:bodyPr/>
          <a:lstStyle/>
          <a:p>
            <a:fld id="{EB7B4325-9EA8-4494-92EC-32D535DBCA3E}"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29</a:t>
            </a:fld>
            <a:endParaRPr lang="zh-CN" altLang="en-US">
              <a:solidFill>
                <a:prstClr val="black">
                  <a:tint val="75000"/>
                </a:prstClr>
              </a:solidFill>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4701" y="1258802"/>
            <a:ext cx="5688632" cy="1316060"/>
          </a:xfrm>
        </p:spPr>
        <p:txBody>
          <a:bodyPr>
            <a:noAutofit/>
          </a:bodyPr>
          <a:lstStyle/>
          <a:p>
            <a:pPr>
              <a:lnSpc>
                <a:spcPct val="150000"/>
              </a:lnSpc>
            </a:pPr>
            <a:r>
              <a:rPr lang="zh-CN" altLang="en-US" b="1" dirty="0"/>
              <a:t>计算机内部</a:t>
            </a:r>
            <a:r>
              <a:rPr lang="zh-CN" altLang="en-US" dirty="0"/>
              <a:t>有哪些具有存储功能的部件？</a:t>
            </a:r>
            <a:endParaRPr lang="zh-CN" altLang="en-US" b="1" dirty="0"/>
          </a:p>
        </p:txBody>
      </p:sp>
      <p:sp>
        <p:nvSpPr>
          <p:cNvPr id="4" name="日期占位符 3"/>
          <p:cNvSpPr>
            <a:spLocks noGrp="1"/>
          </p:cNvSpPr>
          <p:nvPr>
            <p:ph type="dt" sz="half" idx="10"/>
          </p:nvPr>
        </p:nvSpPr>
        <p:spPr/>
        <p:txBody>
          <a:bodyPr/>
          <a:lstStyle/>
          <a:p>
            <a:fld id="{2D63C7A7-B1BE-4C72-9C81-B6BC5E368B0C}"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dirty="0">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3</a:t>
            </a:fld>
            <a:endParaRPr lang="zh-CN" altLang="en-US">
              <a:solidFill>
                <a:prstClr val="black">
                  <a:tint val="75000"/>
                </a:prstClr>
              </a:solidFill>
            </a:endParaRPr>
          </a:p>
        </p:txBody>
      </p:sp>
      <p:pic>
        <p:nvPicPr>
          <p:cNvPr id="7" name="图片 6"/>
          <p:cNvPicPr>
            <a:picLocks noChangeAspect="1"/>
          </p:cNvPicPr>
          <p:nvPr/>
        </p:nvPicPr>
        <p:blipFill>
          <a:blip r:embed="rId3"/>
          <a:stretch>
            <a:fillRect/>
          </a:stretch>
        </p:blipFill>
        <p:spPr>
          <a:xfrm>
            <a:off x="899592" y="1916832"/>
            <a:ext cx="792088" cy="1246218"/>
          </a:xfrm>
          <a:prstGeom prst="rect">
            <a:avLst/>
          </a:prstGeom>
        </p:spPr>
      </p:pic>
      <p:sp>
        <p:nvSpPr>
          <p:cNvPr id="8" name="内容占位符 2"/>
          <p:cNvSpPr txBox="1"/>
          <p:nvPr/>
        </p:nvSpPr>
        <p:spPr>
          <a:xfrm>
            <a:off x="2204701" y="2667058"/>
            <a:ext cx="5688632" cy="13160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400" b="1"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dirty="0">
                <a:latin typeface="楷体" panose="02010609060101010101" pitchFamily="49" charset="-122"/>
                <a:ea typeface="楷体" panose="02010609060101010101" pitchFamily="49" charset="-122"/>
              </a:rPr>
              <a:t>部件之间的数据传输对程序员是透明的吗？</a:t>
            </a:r>
          </a:p>
        </p:txBody>
      </p:sp>
      <p:sp>
        <p:nvSpPr>
          <p:cNvPr id="9" name="内容占位符 2"/>
          <p:cNvSpPr txBox="1"/>
          <p:nvPr/>
        </p:nvSpPr>
        <p:spPr>
          <a:xfrm>
            <a:off x="2204247" y="4075314"/>
            <a:ext cx="6049126" cy="13160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400" b="1"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dirty="0">
                <a:latin typeface="楷体" panose="02010609060101010101" pitchFamily="49" charset="-122"/>
                <a:ea typeface="楷体" panose="02010609060101010101" pitchFamily="49" charset="-122"/>
              </a:rPr>
              <a:t>部件之间的协同工作体系</a:t>
            </a:r>
            <a:endParaRPr lang="en-US" altLang="zh-CN" dirty="0">
              <a:latin typeface="楷体" panose="02010609060101010101" pitchFamily="49" charset="-122"/>
              <a:ea typeface="楷体" panose="02010609060101010101" pitchFamily="49" charset="-122"/>
            </a:endParaRPr>
          </a:p>
          <a:p>
            <a:pPr marL="0" indent="0">
              <a:lnSpc>
                <a:spcPct val="150000"/>
              </a:lnSpc>
              <a:buNone/>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存储器系统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1AFE7-AEA9-6A29-D916-DA756502D9E2}"/>
              </a:ext>
            </a:extLst>
          </p:cNvPr>
          <p:cNvSpPr>
            <a:spLocks noGrp="1"/>
          </p:cNvSpPr>
          <p:nvPr>
            <p:ph type="title"/>
          </p:nvPr>
        </p:nvSpPr>
        <p:spPr/>
        <p:txBody>
          <a:bodyPr/>
          <a:lstStyle/>
          <a:p>
            <a:r>
              <a:rPr lang="zh-CN" altLang="en-US" dirty="0"/>
              <a:t>程序的局部性</a:t>
            </a:r>
          </a:p>
        </p:txBody>
      </p:sp>
      <p:sp>
        <p:nvSpPr>
          <p:cNvPr id="3" name="内容占位符 2">
            <a:extLst>
              <a:ext uri="{FF2B5EF4-FFF2-40B4-BE49-F238E27FC236}">
                <a16:creationId xmlns:a16="http://schemas.microsoft.com/office/drawing/2014/main" id="{2C8BA2D7-440E-CBF5-AC15-6E698F1D8EDE}"/>
              </a:ext>
            </a:extLst>
          </p:cNvPr>
          <p:cNvSpPr>
            <a:spLocks noGrp="1"/>
          </p:cNvSpPr>
          <p:nvPr>
            <p:ph idx="1"/>
          </p:nvPr>
        </p:nvSpPr>
        <p:spPr>
          <a:xfrm>
            <a:off x="628649" y="1532327"/>
            <a:ext cx="5829301" cy="4351338"/>
          </a:xfrm>
        </p:spPr>
        <p:txBody>
          <a:bodyPr/>
          <a:lstStyle/>
          <a:p>
            <a:pPr>
              <a:lnSpc>
                <a:spcPct val="150000"/>
              </a:lnSpc>
            </a:pPr>
            <a:r>
              <a:rPr lang="zh-CN" altLang="en-US" dirty="0"/>
              <a:t>空间的局部性（</a:t>
            </a:r>
            <a:r>
              <a:rPr lang="en-US" altLang="zh-CN" dirty="0">
                <a:latin typeface="Calibri" pitchFamily="34" charset="0"/>
              </a:rPr>
              <a:t> Spatial Locality </a:t>
            </a:r>
            <a:r>
              <a:rPr lang="zh-CN" altLang="en-US" dirty="0"/>
              <a:t>）：程序在不远的将来会访问当前位置的临近位置</a:t>
            </a:r>
            <a:endParaRPr lang="en-US" altLang="zh-CN" dirty="0"/>
          </a:p>
          <a:p>
            <a:pPr>
              <a:lnSpc>
                <a:spcPct val="150000"/>
              </a:lnSpc>
            </a:pPr>
            <a:r>
              <a:rPr lang="zh-CN" altLang="en-US" dirty="0"/>
              <a:t>时间的局部性（</a:t>
            </a:r>
            <a:r>
              <a:rPr lang="en-US" altLang="zh-CN" dirty="0"/>
              <a:t> Temporal Locality </a:t>
            </a:r>
            <a:r>
              <a:rPr lang="zh-CN" altLang="en-US" dirty="0"/>
              <a:t>）：程序在不远的将来会多次访问当前的位置</a:t>
            </a:r>
          </a:p>
        </p:txBody>
      </p:sp>
      <p:sp>
        <p:nvSpPr>
          <p:cNvPr id="4" name="日期占位符 3">
            <a:extLst>
              <a:ext uri="{FF2B5EF4-FFF2-40B4-BE49-F238E27FC236}">
                <a16:creationId xmlns:a16="http://schemas.microsoft.com/office/drawing/2014/main" id="{0CD35B05-7211-126A-16FD-DB75120D6E43}"/>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5E259A65-1DE9-41AA-DA29-D9AE394FDF1B}"/>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AD498DF1-1C4A-AF71-6DBB-B2AE6650EE91}"/>
              </a:ext>
            </a:extLst>
          </p:cNvPr>
          <p:cNvSpPr>
            <a:spLocks noGrp="1"/>
          </p:cNvSpPr>
          <p:nvPr>
            <p:ph type="sldNum" sz="quarter" idx="12"/>
          </p:nvPr>
        </p:nvSpPr>
        <p:spPr/>
        <p:txBody>
          <a:bodyPr/>
          <a:lstStyle/>
          <a:p>
            <a:fld id="{44AECEEE-0B0C-4847-BC36-879BD099159A}" type="slidenum">
              <a:rPr lang="zh-CN" altLang="en-US" smtClean="0"/>
              <a:t>30</a:t>
            </a:fld>
            <a:endParaRPr lang="zh-CN" altLang="en-US"/>
          </a:p>
        </p:txBody>
      </p:sp>
      <p:sp>
        <p:nvSpPr>
          <p:cNvPr id="7" name="Rectangle 3">
            <a:extLst>
              <a:ext uri="{FF2B5EF4-FFF2-40B4-BE49-F238E27FC236}">
                <a16:creationId xmlns:a16="http://schemas.microsoft.com/office/drawing/2014/main" id="{B6189D06-E857-22D6-5412-3AF0C0488426}"/>
              </a:ext>
            </a:extLst>
          </p:cNvPr>
          <p:cNvSpPr/>
          <p:nvPr/>
        </p:nvSpPr>
        <p:spPr bwMode="auto">
          <a:xfrm>
            <a:off x="6610350" y="4663386"/>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8" name="Rectangle 4">
            <a:extLst>
              <a:ext uri="{FF2B5EF4-FFF2-40B4-BE49-F238E27FC236}">
                <a16:creationId xmlns:a16="http://schemas.microsoft.com/office/drawing/2014/main" id="{76EDA0E8-56C4-9B74-C422-38DC5B372ED6}"/>
              </a:ext>
            </a:extLst>
          </p:cNvPr>
          <p:cNvSpPr/>
          <p:nvPr/>
        </p:nvSpPr>
        <p:spPr bwMode="auto">
          <a:xfrm>
            <a:off x="7004050" y="4663386"/>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9" name="Freeform 5">
            <a:extLst>
              <a:ext uri="{FF2B5EF4-FFF2-40B4-BE49-F238E27FC236}">
                <a16:creationId xmlns:a16="http://schemas.microsoft.com/office/drawing/2014/main" id="{FC98C5F3-BBB3-420B-817A-595AD736CBC9}"/>
              </a:ext>
            </a:extLst>
          </p:cNvPr>
          <p:cNvSpPr/>
          <p:nvPr/>
        </p:nvSpPr>
        <p:spPr bwMode="auto">
          <a:xfrm>
            <a:off x="6833406" y="4153597"/>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ctr"/>
            <a:endParaRPr lang="en-US"/>
          </a:p>
        </p:txBody>
      </p:sp>
      <p:sp>
        <p:nvSpPr>
          <p:cNvPr id="10" name="Rectangle 6">
            <a:extLst>
              <a:ext uri="{FF2B5EF4-FFF2-40B4-BE49-F238E27FC236}">
                <a16:creationId xmlns:a16="http://schemas.microsoft.com/office/drawing/2014/main" id="{2967B2E0-A629-1DE2-6CBB-6EDFBAE69574}"/>
              </a:ext>
            </a:extLst>
          </p:cNvPr>
          <p:cNvSpPr/>
          <p:nvPr/>
        </p:nvSpPr>
        <p:spPr bwMode="auto">
          <a:xfrm>
            <a:off x="6827145" y="2399604"/>
            <a:ext cx="1688205"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1" name="Rectangle 7">
            <a:extLst>
              <a:ext uri="{FF2B5EF4-FFF2-40B4-BE49-F238E27FC236}">
                <a16:creationId xmlns:a16="http://schemas.microsoft.com/office/drawing/2014/main" id="{1A7CDF8B-B820-9E4C-716F-6B62A92011DB}"/>
              </a:ext>
            </a:extLst>
          </p:cNvPr>
          <p:cNvSpPr/>
          <p:nvPr/>
        </p:nvSpPr>
        <p:spPr bwMode="auto">
          <a:xfrm>
            <a:off x="7004051" y="2399604"/>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2" name="Rectangle 9">
            <a:extLst>
              <a:ext uri="{FF2B5EF4-FFF2-40B4-BE49-F238E27FC236}">
                <a16:creationId xmlns:a16="http://schemas.microsoft.com/office/drawing/2014/main" id="{21E1B115-EA7F-2363-4157-E2A0ADF8DECF}"/>
              </a:ext>
            </a:extLst>
          </p:cNvPr>
          <p:cNvSpPr/>
          <p:nvPr/>
        </p:nvSpPr>
        <p:spPr bwMode="auto">
          <a:xfrm>
            <a:off x="7378790" y="2399604"/>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13" name="Freeform 10">
            <a:extLst>
              <a:ext uri="{FF2B5EF4-FFF2-40B4-BE49-F238E27FC236}">
                <a16:creationId xmlns:a16="http://schemas.microsoft.com/office/drawing/2014/main" id="{A4625631-1F36-CAAF-AD9A-7F4A3885FA91}"/>
              </a:ext>
            </a:extLst>
          </p:cNvPr>
          <p:cNvSpPr/>
          <p:nvPr/>
        </p:nvSpPr>
        <p:spPr bwMode="auto">
          <a:xfrm>
            <a:off x="6924810" y="1969235"/>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ctr"/>
            <a:endParaRPr lang="en-US"/>
          </a:p>
        </p:txBody>
      </p:sp>
    </p:spTree>
    <p:extLst>
      <p:ext uri="{BB962C8B-B14F-4D97-AF65-F5344CB8AC3E}">
        <p14:creationId xmlns:p14="http://schemas.microsoft.com/office/powerpoint/2010/main" val="1293266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600AC5-D7C2-58E9-BCA1-4BAB72282F34}"/>
              </a:ext>
            </a:extLst>
          </p:cNvPr>
          <p:cNvSpPr>
            <a:spLocks noGrp="1"/>
          </p:cNvSpPr>
          <p:nvPr>
            <p:ph type="title"/>
          </p:nvPr>
        </p:nvSpPr>
        <p:spPr/>
        <p:txBody>
          <a:bodyPr/>
          <a:lstStyle/>
          <a:p>
            <a:r>
              <a:rPr lang="zh-CN" altLang="en-US" dirty="0"/>
              <a:t>局部性举例</a:t>
            </a:r>
          </a:p>
        </p:txBody>
      </p:sp>
      <p:sp>
        <p:nvSpPr>
          <p:cNvPr id="3" name="内容占位符 2">
            <a:extLst>
              <a:ext uri="{FF2B5EF4-FFF2-40B4-BE49-F238E27FC236}">
                <a16:creationId xmlns:a16="http://schemas.microsoft.com/office/drawing/2014/main" id="{DF2E80FB-83D6-C1AC-5B4E-50ECED9FBF6E}"/>
              </a:ext>
            </a:extLst>
          </p:cNvPr>
          <p:cNvSpPr>
            <a:spLocks noGrp="1"/>
          </p:cNvSpPr>
          <p:nvPr>
            <p:ph idx="1"/>
          </p:nvPr>
        </p:nvSpPr>
        <p:spPr>
          <a:xfrm>
            <a:off x="628650" y="1532327"/>
            <a:ext cx="4243855" cy="4351338"/>
          </a:xfrm>
        </p:spPr>
        <p:txBody>
          <a:bodyPr>
            <a:normAutofit/>
          </a:bodyPr>
          <a:lstStyle/>
          <a:p>
            <a:r>
              <a:rPr lang="zh-CN" altLang="en-US" dirty="0"/>
              <a:t>程序数据引用</a:t>
            </a:r>
            <a:endParaRPr lang="en-US" altLang="zh-CN" dirty="0"/>
          </a:p>
          <a:p>
            <a:r>
              <a:rPr lang="zh-CN" altLang="en-US" dirty="0"/>
              <a:t>每次循环引用</a:t>
            </a:r>
            <a:r>
              <a:rPr lang="en-US" altLang="zh-CN" dirty="0"/>
              <a:t>sum</a:t>
            </a:r>
            <a:r>
              <a:rPr lang="zh-CN" altLang="en-US" dirty="0"/>
              <a:t>，具有较好的时间局部性</a:t>
            </a:r>
            <a:endParaRPr lang="en-US" altLang="zh-CN" dirty="0"/>
          </a:p>
          <a:p>
            <a:r>
              <a:rPr lang="zh-CN" altLang="en-US" dirty="0"/>
              <a:t>向量</a:t>
            </a:r>
            <a:r>
              <a:rPr lang="en-US" altLang="zh-CN" dirty="0"/>
              <a:t>V</a:t>
            </a:r>
            <a:r>
              <a:rPr lang="zh-CN" altLang="en-US" dirty="0"/>
              <a:t>的引用与其存储的空间位置相同，因此具有较好的空间局部性</a:t>
            </a:r>
            <a:endParaRPr lang="en-US" altLang="zh-CN" dirty="0"/>
          </a:p>
          <a:p>
            <a:r>
              <a:rPr lang="zh-CN" altLang="en-US" dirty="0"/>
              <a:t>取指令的局部性</a:t>
            </a:r>
            <a:endParaRPr lang="en-US" altLang="zh-CN" dirty="0"/>
          </a:p>
          <a:p>
            <a:r>
              <a:rPr lang="zh-CN" altLang="en-US" dirty="0"/>
              <a:t>循环体的指令按照连续的内存存放次序进行</a:t>
            </a:r>
          </a:p>
        </p:txBody>
      </p:sp>
      <p:sp>
        <p:nvSpPr>
          <p:cNvPr id="4" name="日期占位符 3">
            <a:extLst>
              <a:ext uri="{FF2B5EF4-FFF2-40B4-BE49-F238E27FC236}">
                <a16:creationId xmlns:a16="http://schemas.microsoft.com/office/drawing/2014/main" id="{F6FCD8B8-E654-8E02-8997-FCB42BDA3820}"/>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379DE373-4400-E435-05FF-1D0D25DA028A}"/>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7F38E368-FC78-3ABE-002F-9412A8513B35}"/>
              </a:ext>
            </a:extLst>
          </p:cNvPr>
          <p:cNvSpPr>
            <a:spLocks noGrp="1"/>
          </p:cNvSpPr>
          <p:nvPr>
            <p:ph type="sldNum" sz="quarter" idx="12"/>
          </p:nvPr>
        </p:nvSpPr>
        <p:spPr/>
        <p:txBody>
          <a:bodyPr/>
          <a:lstStyle/>
          <a:p>
            <a:fld id="{44AECEEE-0B0C-4847-BC36-879BD099159A}" type="slidenum">
              <a:rPr lang="zh-CN" altLang="en-US" smtClean="0"/>
              <a:t>31</a:t>
            </a:fld>
            <a:endParaRPr lang="zh-CN" altLang="en-US"/>
          </a:p>
        </p:txBody>
      </p:sp>
      <p:sp>
        <p:nvSpPr>
          <p:cNvPr id="7" name="Rectangle 4">
            <a:extLst>
              <a:ext uri="{FF2B5EF4-FFF2-40B4-BE49-F238E27FC236}">
                <a16:creationId xmlns:a16="http://schemas.microsoft.com/office/drawing/2014/main" id="{24217ACB-25E3-65AA-3D2B-562380266CB1}"/>
              </a:ext>
            </a:extLst>
          </p:cNvPr>
          <p:cNvSpPr>
            <a:spLocks noChangeArrowheads="1"/>
          </p:cNvSpPr>
          <p:nvPr/>
        </p:nvSpPr>
        <p:spPr bwMode="auto">
          <a:xfrm>
            <a:off x="5470525" y="1977559"/>
            <a:ext cx="3044825" cy="1092200"/>
          </a:xfrm>
          <a:prstGeom prst="rect">
            <a:avLst/>
          </a:prstGeom>
          <a:solidFill>
            <a:srgbClr val="F7F5CD"/>
          </a:solidFill>
          <a:ln w="12700" cmpd="sng">
            <a:solidFill>
              <a:schemeClr val="tx1"/>
            </a:solidFill>
            <a:miter lim="800000"/>
            <a:headEnd/>
            <a:tailEnd/>
          </a:ln>
          <a:effectLst/>
        </p:spPr>
        <p:txBody>
          <a:bodyPr lIns="90487" tIns="44450" rIns="90487" bIns="44450">
            <a:prstTxWarp prst="textNoShape">
              <a:avLst/>
            </a:prstTxWarp>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l">
              <a:lnSpc>
                <a:spcPct val="100000"/>
              </a:lnSpc>
              <a:tabLst>
                <a:tab pos="457200" algn="l"/>
              </a:tabLst>
            </a:pPr>
            <a:r>
              <a:rPr lang="en-US" sz="1600" dirty="0">
                <a:latin typeface="Courier New" charset="0"/>
              </a:rPr>
              <a:t>sum = 0;</a:t>
            </a:r>
          </a:p>
          <a:p>
            <a:pPr algn="l">
              <a:lnSpc>
                <a:spcPct val="100000"/>
              </a:lnSpc>
              <a:tabLst>
                <a:tab pos="457200" algn="l"/>
              </a:tabLst>
            </a:pPr>
            <a:r>
              <a:rPr lang="en-US" sz="1600" dirty="0">
                <a:latin typeface="Courier New" charset="0"/>
              </a:rPr>
              <a:t>for (</a:t>
            </a:r>
            <a:r>
              <a:rPr lang="en-US" sz="1600" dirty="0" err="1">
                <a:latin typeface="Courier New" charset="0"/>
              </a:rPr>
              <a:t>i</a:t>
            </a:r>
            <a:r>
              <a:rPr lang="en-US" sz="1600" dirty="0">
                <a:latin typeface="Courier New" charset="0"/>
              </a:rPr>
              <a:t> = 0; </a:t>
            </a:r>
            <a:r>
              <a:rPr lang="en-US" sz="1600" dirty="0" err="1">
                <a:latin typeface="Courier New" charset="0"/>
              </a:rPr>
              <a:t>i</a:t>
            </a:r>
            <a:r>
              <a:rPr lang="en-US" sz="1600" dirty="0">
                <a:latin typeface="Courier New" charset="0"/>
              </a:rPr>
              <a:t> &lt; </a:t>
            </a:r>
            <a:r>
              <a:rPr lang="en-US" sz="1600" dirty="0" err="1">
                <a:latin typeface="Courier New" charset="0"/>
              </a:rPr>
              <a:t>n</a:t>
            </a:r>
            <a:r>
              <a:rPr lang="en-US" sz="1600" dirty="0">
                <a:latin typeface="Courier New" charset="0"/>
              </a:rPr>
              <a:t>; </a:t>
            </a:r>
            <a:r>
              <a:rPr lang="en-US" sz="1600" dirty="0" err="1">
                <a:latin typeface="Courier New" charset="0"/>
              </a:rPr>
              <a:t>i</a:t>
            </a:r>
            <a:r>
              <a:rPr lang="en-US" sz="1600" dirty="0">
                <a:latin typeface="Courier New" charset="0"/>
              </a:rPr>
              <a:t>++)</a:t>
            </a:r>
          </a:p>
          <a:p>
            <a:pPr algn="l">
              <a:lnSpc>
                <a:spcPct val="100000"/>
              </a:lnSpc>
              <a:tabLst>
                <a:tab pos="457200" algn="l"/>
              </a:tabLst>
            </a:pPr>
            <a:r>
              <a:rPr lang="en-US" sz="1600" dirty="0">
                <a:latin typeface="Courier New" charset="0"/>
              </a:rPr>
              <a:t>	sum += </a:t>
            </a:r>
            <a:r>
              <a:rPr lang="en-US" sz="1600" dirty="0" err="1">
                <a:latin typeface="Courier New" charset="0"/>
              </a:rPr>
              <a:t>a[i</a:t>
            </a:r>
            <a:r>
              <a:rPr lang="en-US" sz="1600" dirty="0">
                <a:latin typeface="Courier New" charset="0"/>
              </a:rPr>
              <a:t>];</a:t>
            </a:r>
          </a:p>
          <a:p>
            <a:pPr algn="l">
              <a:lnSpc>
                <a:spcPct val="100000"/>
              </a:lnSpc>
              <a:tabLst>
                <a:tab pos="457200" algn="l"/>
              </a:tabLst>
            </a:pPr>
            <a:r>
              <a:rPr lang="en-US" sz="1600" dirty="0">
                <a:latin typeface="Courier New" charset="0"/>
              </a:rPr>
              <a:t>return sum;</a:t>
            </a:r>
          </a:p>
        </p:txBody>
      </p:sp>
      <p:sp>
        <p:nvSpPr>
          <p:cNvPr id="8" name="文本框 7">
            <a:extLst>
              <a:ext uri="{FF2B5EF4-FFF2-40B4-BE49-F238E27FC236}">
                <a16:creationId xmlns:a16="http://schemas.microsoft.com/office/drawing/2014/main" id="{63EECBF0-CD9C-158B-0B37-3A08EE479C66}"/>
              </a:ext>
            </a:extLst>
          </p:cNvPr>
          <p:cNvSpPr txBox="1"/>
          <p:nvPr/>
        </p:nvSpPr>
        <p:spPr>
          <a:xfrm>
            <a:off x="5470525" y="4375941"/>
            <a:ext cx="3261099" cy="369332"/>
          </a:xfrm>
          <a:prstGeom prst="rect">
            <a:avLst/>
          </a:prstGeom>
          <a:noFill/>
        </p:spPr>
        <p:txBody>
          <a:bodyPr wrap="square" rtlCol="0">
            <a:spAutoFit/>
          </a:bodyPr>
          <a:lstStyle/>
          <a:p>
            <a:r>
              <a:rPr lang="zh-CN" altLang="en-US" dirty="0">
                <a:solidFill>
                  <a:srgbClr val="FF0000"/>
                </a:solidFill>
              </a:rPr>
              <a:t>函数</a:t>
            </a:r>
            <a:r>
              <a:rPr lang="en-US" altLang="zh-CN" dirty="0" err="1">
                <a:solidFill>
                  <a:srgbClr val="FF0000"/>
                </a:solidFill>
              </a:rPr>
              <a:t>sumvec</a:t>
            </a:r>
            <a:r>
              <a:rPr lang="zh-CN" altLang="en-US" dirty="0">
                <a:solidFill>
                  <a:srgbClr val="FF0000"/>
                </a:solidFill>
              </a:rPr>
              <a:t>具有较好的局部性</a:t>
            </a:r>
          </a:p>
        </p:txBody>
      </p:sp>
    </p:spTree>
    <p:extLst>
      <p:ext uri="{BB962C8B-B14F-4D97-AF65-F5344CB8AC3E}">
        <p14:creationId xmlns:p14="http://schemas.microsoft.com/office/powerpoint/2010/main" val="32538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AD1B935-EF1F-9551-5878-D0E348038780}"/>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91D56CF1-C099-E9EE-AF08-298CD14C0F02}"/>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C6F117E5-4216-6E28-9104-AAABF9B15B20}"/>
              </a:ext>
            </a:extLst>
          </p:cNvPr>
          <p:cNvSpPr>
            <a:spLocks noGrp="1"/>
          </p:cNvSpPr>
          <p:nvPr>
            <p:ph type="sldNum" sz="quarter" idx="12"/>
          </p:nvPr>
        </p:nvSpPr>
        <p:spPr/>
        <p:txBody>
          <a:bodyPr/>
          <a:lstStyle/>
          <a:p>
            <a:fld id="{44AECEEE-0B0C-4847-BC36-879BD099159A}" type="slidenum">
              <a:rPr lang="zh-CN" altLang="en-US" smtClean="0"/>
              <a:t>32</a:t>
            </a:fld>
            <a:endParaRPr lang="zh-CN" altLang="en-US"/>
          </a:p>
        </p:txBody>
      </p:sp>
      <p:sp>
        <p:nvSpPr>
          <p:cNvPr id="7" name="Text Box 1028">
            <a:extLst>
              <a:ext uri="{FF2B5EF4-FFF2-40B4-BE49-F238E27FC236}">
                <a16:creationId xmlns:a16="http://schemas.microsoft.com/office/drawing/2014/main" id="{136DC4BE-3E38-3A65-F7D3-B19A5E532143}"/>
              </a:ext>
            </a:extLst>
          </p:cNvPr>
          <p:cNvSpPr txBox="1">
            <a:spLocks noChangeArrowheads="1"/>
          </p:cNvSpPr>
          <p:nvPr/>
        </p:nvSpPr>
        <p:spPr bwMode="auto">
          <a:xfrm>
            <a:off x="628650" y="686545"/>
            <a:ext cx="4441825" cy="2589213"/>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l">
              <a:lnSpc>
                <a:spcPct val="100000"/>
              </a:lnSpc>
            </a:pPr>
            <a:r>
              <a:rPr lang="en-US" sz="1800" dirty="0" err="1">
                <a:latin typeface="Courier New" charset="0"/>
              </a:rPr>
              <a:t>int</a:t>
            </a:r>
            <a:r>
              <a:rPr lang="en-US" sz="1800" dirty="0">
                <a:latin typeface="Courier New" charset="0"/>
              </a:rPr>
              <a:t> </a:t>
            </a:r>
            <a:r>
              <a:rPr lang="en-US" sz="1800" dirty="0" err="1">
                <a:latin typeface="Courier New" charset="0"/>
              </a:rPr>
              <a:t>sum_array_rows(int</a:t>
            </a:r>
            <a:r>
              <a:rPr lang="en-US" sz="1800" dirty="0">
                <a:latin typeface="Courier New" charset="0"/>
              </a:rPr>
              <a:t> </a:t>
            </a:r>
            <a:r>
              <a:rPr lang="en-US" sz="1800" dirty="0" err="1">
                <a:latin typeface="Courier New" charset="0"/>
              </a:rPr>
              <a:t>a[M][N</a:t>
            </a:r>
            <a:r>
              <a:rPr lang="en-US" sz="1800" dirty="0">
                <a:latin typeface="Courier New" charset="0"/>
              </a:rPr>
              <a:t>])</a:t>
            </a:r>
          </a:p>
          <a:p>
            <a:pPr algn="l">
              <a:lnSpc>
                <a:spcPct val="100000"/>
              </a:lnSpc>
            </a:pPr>
            <a:r>
              <a:rPr lang="en-US" sz="1800" dirty="0">
                <a:latin typeface="Courier New" charset="0"/>
              </a:rPr>
              <a:t>{</a:t>
            </a:r>
          </a:p>
          <a:p>
            <a:pPr algn="l">
              <a:lnSpc>
                <a:spcPct val="100000"/>
              </a:lnSpc>
            </a:pPr>
            <a:r>
              <a:rPr lang="en-US" sz="1800" dirty="0">
                <a:latin typeface="Courier New" charset="0"/>
              </a:rPr>
              <a:t>    </a:t>
            </a:r>
            <a:r>
              <a:rPr lang="en-US" sz="1800" dirty="0" err="1">
                <a:latin typeface="Courier New" charset="0"/>
              </a:rPr>
              <a:t>int</a:t>
            </a:r>
            <a:r>
              <a:rPr lang="en-US" sz="1800" dirty="0">
                <a:latin typeface="Courier New" charset="0"/>
              </a:rPr>
              <a:t> </a:t>
            </a:r>
            <a:r>
              <a:rPr lang="en-US" sz="1800" dirty="0" err="1">
                <a:latin typeface="Courier New" charset="0"/>
              </a:rPr>
              <a:t>i</a:t>
            </a:r>
            <a:r>
              <a:rPr lang="en-US" sz="1800" dirty="0">
                <a:latin typeface="Courier New" charset="0"/>
              </a:rPr>
              <a:t>, </a:t>
            </a:r>
            <a:r>
              <a:rPr lang="en-US" sz="1800" dirty="0" err="1">
                <a:latin typeface="Courier New" charset="0"/>
              </a:rPr>
              <a:t>j</a:t>
            </a:r>
            <a:r>
              <a:rPr lang="en-US" sz="1800" dirty="0">
                <a:latin typeface="Courier New" charset="0"/>
              </a:rPr>
              <a:t>, sum = 0;</a:t>
            </a:r>
          </a:p>
          <a:p>
            <a:pPr algn="l">
              <a:lnSpc>
                <a:spcPct val="100000"/>
              </a:lnSpc>
            </a:pPr>
            <a:endParaRPr lang="en-US" sz="1800" dirty="0">
              <a:latin typeface="Courier New" charset="0"/>
            </a:endParaRPr>
          </a:p>
          <a:p>
            <a:pPr algn="l">
              <a:lnSpc>
                <a:spcPct val="100000"/>
              </a:lnSpc>
            </a:pPr>
            <a:r>
              <a:rPr lang="en-US" sz="1800" dirty="0">
                <a:latin typeface="Courier New" charset="0"/>
              </a:rPr>
              <a:t>    for (</a:t>
            </a:r>
            <a:r>
              <a:rPr lang="en-US" sz="1800" dirty="0" err="1">
                <a:latin typeface="Courier New" charset="0"/>
              </a:rPr>
              <a:t>i</a:t>
            </a:r>
            <a:r>
              <a:rPr lang="en-US" sz="1800" dirty="0">
                <a:latin typeface="Courier New" charset="0"/>
              </a:rPr>
              <a:t> = 0; </a:t>
            </a:r>
            <a:r>
              <a:rPr lang="en-US" sz="1800" dirty="0" err="1">
                <a:latin typeface="Courier New" charset="0"/>
              </a:rPr>
              <a:t>i</a:t>
            </a:r>
            <a:r>
              <a:rPr lang="en-US" sz="1800" dirty="0">
                <a:latin typeface="Courier New" charset="0"/>
              </a:rPr>
              <a:t> &lt; M; </a:t>
            </a:r>
            <a:r>
              <a:rPr lang="en-US" sz="1800" dirty="0" err="1">
                <a:latin typeface="Courier New" charset="0"/>
              </a:rPr>
              <a:t>i</a:t>
            </a:r>
            <a:r>
              <a:rPr lang="en-US" sz="1800" dirty="0">
                <a:latin typeface="Courier New" charset="0"/>
              </a:rPr>
              <a:t>++)</a:t>
            </a:r>
          </a:p>
          <a:p>
            <a:pPr algn="l">
              <a:lnSpc>
                <a:spcPct val="100000"/>
              </a:lnSpc>
            </a:pPr>
            <a:r>
              <a:rPr lang="en-US" sz="1800" dirty="0">
                <a:latin typeface="Courier New" charset="0"/>
              </a:rPr>
              <a:t>        for (</a:t>
            </a:r>
            <a:r>
              <a:rPr lang="en-US" sz="1800" dirty="0" err="1">
                <a:latin typeface="Courier New" charset="0"/>
              </a:rPr>
              <a:t>j</a:t>
            </a:r>
            <a:r>
              <a:rPr lang="en-US" sz="1800" dirty="0">
                <a:latin typeface="Courier New" charset="0"/>
              </a:rPr>
              <a:t> = 0; </a:t>
            </a:r>
            <a:r>
              <a:rPr lang="en-US" sz="1800" dirty="0" err="1">
                <a:latin typeface="Courier New" charset="0"/>
              </a:rPr>
              <a:t>j</a:t>
            </a:r>
            <a:r>
              <a:rPr lang="en-US" sz="1800" dirty="0">
                <a:latin typeface="Courier New" charset="0"/>
              </a:rPr>
              <a:t> &lt; N; </a:t>
            </a:r>
            <a:r>
              <a:rPr lang="en-US" sz="1800" dirty="0" err="1">
                <a:latin typeface="Courier New" charset="0"/>
              </a:rPr>
              <a:t>j</a:t>
            </a:r>
            <a:r>
              <a:rPr lang="en-US" sz="1800" dirty="0">
                <a:latin typeface="Courier New" charset="0"/>
              </a:rPr>
              <a:t>++)</a:t>
            </a:r>
          </a:p>
          <a:p>
            <a:pPr algn="l">
              <a:lnSpc>
                <a:spcPct val="100000"/>
              </a:lnSpc>
            </a:pPr>
            <a:r>
              <a:rPr lang="en-US" sz="1800" dirty="0">
                <a:latin typeface="Courier New" charset="0"/>
              </a:rPr>
              <a:t>            sum += </a:t>
            </a:r>
            <a:r>
              <a:rPr lang="en-US" sz="1800" dirty="0" err="1">
                <a:latin typeface="Courier New" charset="0"/>
              </a:rPr>
              <a:t>a[i][j</a:t>
            </a:r>
            <a:r>
              <a:rPr lang="en-US" sz="1800" dirty="0">
                <a:latin typeface="Courier New" charset="0"/>
              </a:rPr>
              <a:t>];</a:t>
            </a:r>
          </a:p>
          <a:p>
            <a:pPr algn="l">
              <a:lnSpc>
                <a:spcPct val="100000"/>
              </a:lnSpc>
            </a:pPr>
            <a:r>
              <a:rPr lang="en-US" sz="1800" dirty="0">
                <a:latin typeface="Courier New" charset="0"/>
              </a:rPr>
              <a:t>    return sum;</a:t>
            </a:r>
          </a:p>
          <a:p>
            <a:pPr algn="l">
              <a:lnSpc>
                <a:spcPct val="100000"/>
              </a:lnSpc>
            </a:pPr>
            <a:r>
              <a:rPr lang="en-US" sz="1800" dirty="0">
                <a:latin typeface="Courier New" charset="0"/>
              </a:rPr>
              <a:t>}</a:t>
            </a:r>
          </a:p>
        </p:txBody>
      </p:sp>
      <p:sp>
        <p:nvSpPr>
          <p:cNvPr id="8" name="Text Box 4">
            <a:extLst>
              <a:ext uri="{FF2B5EF4-FFF2-40B4-BE49-F238E27FC236}">
                <a16:creationId xmlns:a16="http://schemas.microsoft.com/office/drawing/2014/main" id="{C3429BF4-7ECC-8DA0-675E-AEB02683CB73}"/>
              </a:ext>
            </a:extLst>
          </p:cNvPr>
          <p:cNvSpPr txBox="1">
            <a:spLocks noChangeArrowheads="1"/>
          </p:cNvSpPr>
          <p:nvPr/>
        </p:nvSpPr>
        <p:spPr bwMode="auto">
          <a:xfrm>
            <a:off x="628650" y="3580933"/>
            <a:ext cx="4441825" cy="2589212"/>
          </a:xfrm>
          <a:prstGeom prst="rect">
            <a:avLst/>
          </a:prstGeom>
          <a:solidFill>
            <a:srgbClr val="F6F5BD"/>
          </a:solidFill>
          <a:ln w="25400">
            <a:solidFill>
              <a:schemeClr val="tx1"/>
            </a:solidFill>
            <a:miter lim="800000"/>
            <a:headEnd/>
            <a:tailEnd/>
          </a:ln>
          <a:effectLst/>
        </p:spPr>
        <p:txBody>
          <a:bodyPr wrap="none">
            <a:prstTxWarp prst="textNoShape">
              <a:avLst/>
            </a:prstTxWarp>
            <a:spAutoFit/>
          </a:bodyPr>
          <a:ls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pPr algn="l">
              <a:lnSpc>
                <a:spcPct val="100000"/>
              </a:lnSpc>
            </a:pPr>
            <a:r>
              <a:rPr lang="en-US" sz="1800" dirty="0" err="1">
                <a:latin typeface="Courier New" charset="0"/>
              </a:rPr>
              <a:t>int</a:t>
            </a:r>
            <a:r>
              <a:rPr lang="en-US" sz="1800" dirty="0">
                <a:latin typeface="Courier New" charset="0"/>
              </a:rPr>
              <a:t> </a:t>
            </a:r>
            <a:r>
              <a:rPr lang="en-US" sz="1800" dirty="0" err="1">
                <a:latin typeface="Courier New" charset="0"/>
              </a:rPr>
              <a:t>sum_array_cols(int</a:t>
            </a:r>
            <a:r>
              <a:rPr lang="en-US" sz="1800" dirty="0">
                <a:latin typeface="Courier New" charset="0"/>
              </a:rPr>
              <a:t> </a:t>
            </a:r>
            <a:r>
              <a:rPr lang="en-US" sz="1800" dirty="0" err="1">
                <a:latin typeface="Courier New" charset="0"/>
              </a:rPr>
              <a:t>a[M][N</a:t>
            </a:r>
            <a:r>
              <a:rPr lang="en-US" sz="1800" dirty="0">
                <a:latin typeface="Courier New" charset="0"/>
              </a:rPr>
              <a:t>])</a:t>
            </a:r>
          </a:p>
          <a:p>
            <a:pPr algn="l">
              <a:lnSpc>
                <a:spcPct val="100000"/>
              </a:lnSpc>
            </a:pPr>
            <a:r>
              <a:rPr lang="en-US" sz="1800" dirty="0">
                <a:latin typeface="Courier New" charset="0"/>
              </a:rPr>
              <a:t>{</a:t>
            </a:r>
          </a:p>
          <a:p>
            <a:pPr algn="l">
              <a:lnSpc>
                <a:spcPct val="100000"/>
              </a:lnSpc>
            </a:pPr>
            <a:r>
              <a:rPr lang="en-US" sz="1800" dirty="0">
                <a:latin typeface="Courier New" charset="0"/>
              </a:rPr>
              <a:t>    </a:t>
            </a:r>
            <a:r>
              <a:rPr lang="en-US" sz="1800" dirty="0" err="1">
                <a:latin typeface="Courier New" charset="0"/>
              </a:rPr>
              <a:t>int</a:t>
            </a:r>
            <a:r>
              <a:rPr lang="en-US" sz="1800" dirty="0">
                <a:latin typeface="Courier New" charset="0"/>
              </a:rPr>
              <a:t> </a:t>
            </a:r>
            <a:r>
              <a:rPr lang="en-US" sz="1800" dirty="0" err="1">
                <a:latin typeface="Courier New" charset="0"/>
              </a:rPr>
              <a:t>i</a:t>
            </a:r>
            <a:r>
              <a:rPr lang="en-US" sz="1800" dirty="0">
                <a:latin typeface="Courier New" charset="0"/>
              </a:rPr>
              <a:t>, </a:t>
            </a:r>
            <a:r>
              <a:rPr lang="en-US" sz="1800" dirty="0" err="1">
                <a:latin typeface="Courier New" charset="0"/>
              </a:rPr>
              <a:t>j</a:t>
            </a:r>
            <a:r>
              <a:rPr lang="en-US" sz="1800" dirty="0">
                <a:latin typeface="Courier New" charset="0"/>
              </a:rPr>
              <a:t>, sum = 0;</a:t>
            </a:r>
          </a:p>
          <a:p>
            <a:pPr algn="l">
              <a:lnSpc>
                <a:spcPct val="100000"/>
              </a:lnSpc>
            </a:pPr>
            <a:endParaRPr lang="en-US" sz="1800" dirty="0">
              <a:latin typeface="Courier New" charset="0"/>
            </a:endParaRPr>
          </a:p>
          <a:p>
            <a:pPr algn="l">
              <a:lnSpc>
                <a:spcPct val="100000"/>
              </a:lnSpc>
            </a:pPr>
            <a:r>
              <a:rPr lang="en-US" sz="1800" dirty="0">
                <a:latin typeface="Courier New" charset="0"/>
              </a:rPr>
              <a:t>    for (</a:t>
            </a:r>
            <a:r>
              <a:rPr lang="en-US" sz="1800" dirty="0" err="1">
                <a:latin typeface="Courier New" charset="0"/>
              </a:rPr>
              <a:t>j</a:t>
            </a:r>
            <a:r>
              <a:rPr lang="en-US" sz="1800" dirty="0">
                <a:latin typeface="Courier New" charset="0"/>
              </a:rPr>
              <a:t> = 0; </a:t>
            </a:r>
            <a:r>
              <a:rPr lang="en-US" sz="1800" dirty="0" err="1">
                <a:latin typeface="Courier New" charset="0"/>
              </a:rPr>
              <a:t>j</a:t>
            </a:r>
            <a:r>
              <a:rPr lang="en-US" sz="1800" dirty="0">
                <a:latin typeface="Courier New" charset="0"/>
              </a:rPr>
              <a:t> &lt; N; </a:t>
            </a:r>
            <a:r>
              <a:rPr lang="en-US" sz="1800" dirty="0" err="1">
                <a:latin typeface="Courier New" charset="0"/>
              </a:rPr>
              <a:t>j</a:t>
            </a:r>
            <a:r>
              <a:rPr lang="en-US" sz="1800" dirty="0">
                <a:latin typeface="Courier New" charset="0"/>
              </a:rPr>
              <a:t>++)</a:t>
            </a:r>
          </a:p>
          <a:p>
            <a:pPr algn="l">
              <a:lnSpc>
                <a:spcPct val="100000"/>
              </a:lnSpc>
            </a:pPr>
            <a:r>
              <a:rPr lang="en-US" sz="1800" dirty="0">
                <a:latin typeface="Courier New" charset="0"/>
              </a:rPr>
              <a:t>        for (</a:t>
            </a:r>
            <a:r>
              <a:rPr lang="en-US" sz="1800" dirty="0" err="1">
                <a:latin typeface="Courier New" charset="0"/>
              </a:rPr>
              <a:t>i</a:t>
            </a:r>
            <a:r>
              <a:rPr lang="en-US" sz="1800" dirty="0">
                <a:latin typeface="Courier New" charset="0"/>
              </a:rPr>
              <a:t> = 0; </a:t>
            </a:r>
            <a:r>
              <a:rPr lang="en-US" sz="1800" dirty="0" err="1">
                <a:latin typeface="Courier New" charset="0"/>
              </a:rPr>
              <a:t>i</a:t>
            </a:r>
            <a:r>
              <a:rPr lang="en-US" sz="1800" dirty="0">
                <a:latin typeface="Courier New" charset="0"/>
              </a:rPr>
              <a:t> &lt; M; </a:t>
            </a:r>
            <a:r>
              <a:rPr lang="en-US" sz="1800" dirty="0" err="1">
                <a:latin typeface="Courier New" charset="0"/>
              </a:rPr>
              <a:t>i</a:t>
            </a:r>
            <a:r>
              <a:rPr lang="en-US" sz="1800" dirty="0">
                <a:latin typeface="Courier New" charset="0"/>
              </a:rPr>
              <a:t>++)</a:t>
            </a:r>
          </a:p>
          <a:p>
            <a:pPr algn="l">
              <a:lnSpc>
                <a:spcPct val="100000"/>
              </a:lnSpc>
            </a:pPr>
            <a:r>
              <a:rPr lang="en-US" sz="1800" dirty="0">
                <a:latin typeface="Courier New" charset="0"/>
              </a:rPr>
              <a:t>            sum += </a:t>
            </a:r>
            <a:r>
              <a:rPr lang="en-US" sz="1800" dirty="0" err="1">
                <a:latin typeface="Courier New" charset="0"/>
              </a:rPr>
              <a:t>a[i][j</a:t>
            </a:r>
            <a:r>
              <a:rPr lang="en-US" sz="1800" dirty="0">
                <a:latin typeface="Courier New" charset="0"/>
              </a:rPr>
              <a:t>];</a:t>
            </a:r>
          </a:p>
          <a:p>
            <a:pPr algn="l">
              <a:lnSpc>
                <a:spcPct val="100000"/>
              </a:lnSpc>
            </a:pPr>
            <a:r>
              <a:rPr lang="en-US" sz="1800" dirty="0">
                <a:latin typeface="Courier New" charset="0"/>
              </a:rPr>
              <a:t>    return sum;</a:t>
            </a:r>
          </a:p>
          <a:p>
            <a:pPr algn="l">
              <a:lnSpc>
                <a:spcPct val="100000"/>
              </a:lnSpc>
            </a:pPr>
            <a:r>
              <a:rPr lang="en-US" sz="1800" dirty="0">
                <a:latin typeface="Courier New" charset="0"/>
              </a:rPr>
              <a:t>}</a:t>
            </a:r>
          </a:p>
        </p:txBody>
      </p:sp>
      <p:grpSp>
        <p:nvGrpSpPr>
          <p:cNvPr id="13" name="组合 12">
            <a:extLst>
              <a:ext uri="{FF2B5EF4-FFF2-40B4-BE49-F238E27FC236}">
                <a16:creationId xmlns:a16="http://schemas.microsoft.com/office/drawing/2014/main" id="{2B0AB685-BF49-2E78-5108-965D8D8256EF}"/>
              </a:ext>
            </a:extLst>
          </p:cNvPr>
          <p:cNvGrpSpPr/>
          <p:nvPr/>
        </p:nvGrpSpPr>
        <p:grpSpPr>
          <a:xfrm>
            <a:off x="5209247" y="1716914"/>
            <a:ext cx="3676493" cy="3682829"/>
            <a:chOff x="5209247" y="1716914"/>
            <a:chExt cx="3676493" cy="3682829"/>
          </a:xfrm>
        </p:grpSpPr>
        <p:pic>
          <p:nvPicPr>
            <p:cNvPr id="10" name="图片 9">
              <a:extLst>
                <a:ext uri="{FF2B5EF4-FFF2-40B4-BE49-F238E27FC236}">
                  <a16:creationId xmlns:a16="http://schemas.microsoft.com/office/drawing/2014/main" id="{273FAFC4-20ED-5CEF-4FD1-8C9DBFC5825C}"/>
                </a:ext>
              </a:extLst>
            </p:cNvPr>
            <p:cNvPicPr>
              <a:picLocks noChangeAspect="1"/>
            </p:cNvPicPr>
            <p:nvPr/>
          </p:nvPicPr>
          <p:blipFill>
            <a:blip r:embed="rId2"/>
            <a:stretch>
              <a:fillRect/>
            </a:stretch>
          </p:blipFill>
          <p:spPr>
            <a:xfrm>
              <a:off x="5209247" y="1716914"/>
              <a:ext cx="3676493" cy="1094124"/>
            </a:xfrm>
            <a:prstGeom prst="rect">
              <a:avLst/>
            </a:prstGeom>
          </p:spPr>
        </p:pic>
        <p:pic>
          <p:nvPicPr>
            <p:cNvPr id="12" name="图片 11">
              <a:extLst>
                <a:ext uri="{FF2B5EF4-FFF2-40B4-BE49-F238E27FC236}">
                  <a16:creationId xmlns:a16="http://schemas.microsoft.com/office/drawing/2014/main" id="{8356472B-3B84-5430-0C35-CDEABA5FB461}"/>
                </a:ext>
              </a:extLst>
            </p:cNvPr>
            <p:cNvPicPr>
              <a:picLocks noChangeAspect="1"/>
            </p:cNvPicPr>
            <p:nvPr/>
          </p:nvPicPr>
          <p:blipFill>
            <a:blip r:embed="rId3"/>
            <a:stretch>
              <a:fillRect/>
            </a:stretch>
          </p:blipFill>
          <p:spPr>
            <a:xfrm>
              <a:off x="5339486" y="4351335"/>
              <a:ext cx="3546254" cy="1048408"/>
            </a:xfrm>
            <a:prstGeom prst="rect">
              <a:avLst/>
            </a:prstGeom>
          </p:spPr>
        </p:pic>
      </p:grpSp>
    </p:spTree>
    <p:extLst>
      <p:ext uri="{BB962C8B-B14F-4D97-AF65-F5344CB8AC3E}">
        <p14:creationId xmlns:p14="http://schemas.microsoft.com/office/powerpoint/2010/main" val="344876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存储层次</a:t>
            </a:r>
          </a:p>
        </p:txBody>
      </p:sp>
      <p:sp>
        <p:nvSpPr>
          <p:cNvPr id="4" name="日期占位符 3"/>
          <p:cNvSpPr>
            <a:spLocks noGrp="1"/>
          </p:cNvSpPr>
          <p:nvPr>
            <p:ph type="dt" sz="half" idx="10"/>
          </p:nvPr>
        </p:nvSpPr>
        <p:spPr/>
        <p:txBody>
          <a:bodyPr/>
          <a:lstStyle/>
          <a:p>
            <a:fld id="{45ED14AC-75CF-4C62-AE9A-DD781FAF85C3}"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33</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367644" y="1452855"/>
            <a:ext cx="6408712" cy="4065391"/>
          </a:xfrm>
          <a:prstGeom prst="rect">
            <a:avLst/>
          </a:prstGeom>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900595" y="260648"/>
            <a:ext cx="8229600" cy="4525963"/>
          </a:xfrm>
        </p:spPr>
        <p:txBody>
          <a:bodyPr/>
          <a:lstStyle/>
          <a:p>
            <a:r>
              <a:rPr lang="zh-CN" altLang="en-US" dirty="0"/>
              <a:t>典型的存储层次</a:t>
            </a:r>
          </a:p>
        </p:txBody>
      </p:sp>
      <p:sp>
        <p:nvSpPr>
          <p:cNvPr id="4" name="日期占位符 3"/>
          <p:cNvSpPr>
            <a:spLocks noGrp="1"/>
          </p:cNvSpPr>
          <p:nvPr>
            <p:ph type="dt" sz="half" idx="10"/>
          </p:nvPr>
        </p:nvSpPr>
        <p:spPr/>
        <p:txBody>
          <a:bodyPr/>
          <a:lstStyle/>
          <a:p>
            <a:fld id="{B2846E80-9AF8-4F04-BE57-37823254FE34}"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34</a:t>
            </a:fld>
            <a:endParaRPr lang="zh-CN" altLang="en-US">
              <a:solidFill>
                <a:prstClr val="black">
                  <a:tint val="75000"/>
                </a:prstClr>
              </a:solidFill>
            </a:endParaRPr>
          </a:p>
        </p:txBody>
      </p:sp>
      <p:pic>
        <p:nvPicPr>
          <p:cNvPr id="3" name="图片 2"/>
          <p:cNvPicPr>
            <a:picLocks noChangeAspect="1"/>
          </p:cNvPicPr>
          <p:nvPr/>
        </p:nvPicPr>
        <p:blipFill>
          <a:blip r:embed="rId2"/>
          <a:stretch>
            <a:fillRect/>
          </a:stretch>
        </p:blipFill>
        <p:spPr>
          <a:xfrm>
            <a:off x="1835696" y="908720"/>
            <a:ext cx="5009556" cy="5301208"/>
          </a:xfrm>
          <a:prstGeom prst="rect">
            <a:avLst/>
          </a:prstGeom>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存储层次的核心思想</a:t>
            </a:r>
          </a:p>
        </p:txBody>
      </p:sp>
      <p:sp>
        <p:nvSpPr>
          <p:cNvPr id="3" name="内容占位符 2"/>
          <p:cNvSpPr>
            <a:spLocks noGrp="1"/>
          </p:cNvSpPr>
          <p:nvPr>
            <p:ph idx="1"/>
          </p:nvPr>
        </p:nvSpPr>
        <p:spPr>
          <a:xfrm>
            <a:off x="457200" y="1334013"/>
            <a:ext cx="8147248" cy="3751171"/>
          </a:xfrm>
        </p:spPr>
        <p:txBody>
          <a:bodyPr>
            <a:normAutofit fontScale="92500" lnSpcReduction="10000"/>
          </a:bodyPr>
          <a:lstStyle/>
          <a:p>
            <a:pPr>
              <a:lnSpc>
                <a:spcPct val="150000"/>
              </a:lnSpc>
            </a:pPr>
            <a:r>
              <a:rPr lang="zh-CN" altLang="en-US" dirty="0"/>
              <a:t>缓存：层次结构中的每一层都缓存来自较低一层的数据块</a:t>
            </a:r>
            <a:r>
              <a:rPr lang="en-US" altLang="zh-CN" dirty="0"/>
              <a:t>.</a:t>
            </a:r>
          </a:p>
          <a:p>
            <a:pPr>
              <a:lnSpc>
                <a:spcPct val="150000"/>
              </a:lnSpc>
            </a:pPr>
            <a:r>
              <a:rPr lang="zh-CN" altLang="en-US" dirty="0"/>
              <a:t>缓存的工作模式：</a:t>
            </a:r>
            <a:endParaRPr lang="en-US" altLang="zh-CN" dirty="0"/>
          </a:p>
          <a:p>
            <a:pPr>
              <a:lnSpc>
                <a:spcPct val="150000"/>
              </a:lnSpc>
            </a:pPr>
            <a:r>
              <a:rPr lang="zh-CN" altLang="en-US" dirty="0"/>
              <a:t>将缓存划分成相同数据块</a:t>
            </a:r>
            <a:r>
              <a:rPr lang="en-US" altLang="zh-CN" dirty="0"/>
              <a:t>, </a:t>
            </a:r>
            <a:r>
              <a:rPr lang="zh-CN" altLang="en-US" dirty="0"/>
              <a:t>在相邻层之间传送块</a:t>
            </a:r>
            <a:r>
              <a:rPr lang="en-US" altLang="zh-CN" dirty="0"/>
              <a:t>, </a:t>
            </a:r>
            <a:r>
              <a:rPr lang="zh-CN" altLang="en-US" dirty="0"/>
              <a:t>判断命中与不命中</a:t>
            </a:r>
            <a:r>
              <a:rPr lang="en-US" altLang="zh-CN" dirty="0"/>
              <a:t>, </a:t>
            </a:r>
            <a:r>
              <a:rPr lang="zh-CN" altLang="en-US" dirty="0"/>
              <a:t>并处理它们</a:t>
            </a:r>
            <a:r>
              <a:rPr lang="en-US" altLang="zh-CN" dirty="0"/>
              <a:t>, </a:t>
            </a:r>
            <a:r>
              <a:rPr lang="zh-CN" altLang="en-US" dirty="0"/>
              <a:t>由硬件、软件或两者结合的方式实现</a:t>
            </a:r>
            <a:r>
              <a:rPr lang="en-US" altLang="zh-CN" dirty="0"/>
              <a:t>.</a:t>
            </a:r>
            <a:endParaRPr lang="zh-CN" altLang="en-US" dirty="0"/>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35</a:t>
            </a:fld>
            <a:endParaRPr lang="zh-CN" altLang="en-US">
              <a:solidFill>
                <a:prstClr val="black">
                  <a:tint val="75000"/>
                </a:prstClr>
              </a:solidFill>
            </a:endParaRPr>
          </a:p>
        </p:txBody>
      </p:sp>
    </p:spTree>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7163" y="1340768"/>
            <a:ext cx="8229600" cy="4525963"/>
          </a:xfrm>
        </p:spPr>
        <p:txBody>
          <a:bodyPr/>
          <a:lstStyle/>
          <a:p>
            <a:pPr>
              <a:lnSpc>
                <a:spcPct val="150000"/>
              </a:lnSpc>
            </a:pPr>
            <a:r>
              <a:rPr lang="zh-CN" altLang="en-US" dirty="0"/>
              <a:t>位于每个</a:t>
            </a:r>
            <a:r>
              <a:rPr lang="en-US" altLang="zh-CN" dirty="0"/>
              <a:t>k</a:t>
            </a:r>
            <a:r>
              <a:rPr lang="zh-CN" altLang="en-US" dirty="0"/>
              <a:t>层的速度更快、容量更小的设备作为</a:t>
            </a:r>
            <a:r>
              <a:rPr lang="en-US" altLang="zh-CN" dirty="0"/>
              <a:t>k+1</a:t>
            </a:r>
            <a:r>
              <a:rPr lang="zh-CN" altLang="en-US" dirty="0"/>
              <a:t>层的缓存。</a:t>
            </a:r>
            <a:endParaRPr lang="en-US" altLang="zh-CN" dirty="0"/>
          </a:p>
          <a:p>
            <a:pPr>
              <a:lnSpc>
                <a:spcPct val="150000"/>
              </a:lnSpc>
            </a:pPr>
            <a:endParaRPr lang="zh-CN" altLang="en-US" dirty="0"/>
          </a:p>
        </p:txBody>
      </p:sp>
      <p:sp>
        <p:nvSpPr>
          <p:cNvPr id="4" name="日期占位符 3"/>
          <p:cNvSpPr>
            <a:spLocks noGrp="1"/>
          </p:cNvSpPr>
          <p:nvPr>
            <p:ph type="dt" sz="half" idx="10"/>
          </p:nvPr>
        </p:nvSpPr>
        <p:spPr/>
        <p:txBody>
          <a:bodyPr/>
          <a:lstStyle/>
          <a:p>
            <a:fld id="{E8A4947C-4ECF-47B3-9EAE-4317A79465F2}"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36</a:t>
            </a:fld>
            <a:endParaRPr lang="zh-CN" altLang="en-US">
              <a:solidFill>
                <a:prstClr val="black">
                  <a:tint val="75000"/>
                </a:prstClr>
              </a:solidFill>
            </a:endParaRPr>
          </a:p>
        </p:txBody>
      </p:sp>
      <p:pic>
        <p:nvPicPr>
          <p:cNvPr id="10" name="图片 9"/>
          <p:cNvPicPr>
            <a:picLocks noChangeAspect="1"/>
          </p:cNvPicPr>
          <p:nvPr/>
        </p:nvPicPr>
        <p:blipFill>
          <a:blip r:embed="rId2"/>
          <a:stretch>
            <a:fillRect/>
          </a:stretch>
        </p:blipFill>
        <p:spPr>
          <a:xfrm>
            <a:off x="1835696" y="2924944"/>
            <a:ext cx="5048250" cy="2486025"/>
          </a:xfrm>
          <a:prstGeom prst="rect">
            <a:avLst/>
          </a:prstGeom>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存储层次需解决的问题</a:t>
            </a:r>
          </a:p>
        </p:txBody>
      </p:sp>
      <p:sp>
        <p:nvSpPr>
          <p:cNvPr id="3" name="内容占位符 2"/>
          <p:cNvSpPr>
            <a:spLocks noGrp="1"/>
          </p:cNvSpPr>
          <p:nvPr>
            <p:ph idx="1"/>
          </p:nvPr>
        </p:nvSpPr>
        <p:spPr>
          <a:xfrm>
            <a:off x="457200" y="1340768"/>
            <a:ext cx="8229600" cy="4525963"/>
          </a:xfrm>
        </p:spPr>
        <p:txBody>
          <a:bodyPr/>
          <a:lstStyle/>
          <a:p>
            <a:pPr>
              <a:lnSpc>
                <a:spcPct val="150000"/>
              </a:lnSpc>
            </a:pPr>
            <a:r>
              <a:rPr lang="zh-CN" altLang="en-US" dirty="0"/>
              <a:t>数据块调入的位置</a:t>
            </a:r>
            <a:endParaRPr lang="en-US" altLang="zh-CN" dirty="0"/>
          </a:p>
        </p:txBody>
      </p:sp>
      <p:sp>
        <p:nvSpPr>
          <p:cNvPr id="4" name="日期占位符 3"/>
          <p:cNvSpPr>
            <a:spLocks noGrp="1"/>
          </p:cNvSpPr>
          <p:nvPr>
            <p:ph type="dt" sz="half" idx="10"/>
          </p:nvPr>
        </p:nvSpPr>
        <p:spPr/>
        <p:txBody>
          <a:bodyPr/>
          <a:lstStyle/>
          <a:p>
            <a:fld id="{3ACA8A11-572A-4046-98AC-CD4D7EEDF2E6}"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37</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2195736" y="2204993"/>
            <a:ext cx="3635301" cy="3337529"/>
          </a:xfrm>
          <a:prstGeom prst="rect">
            <a:avLst/>
          </a:prstGeom>
        </p:spPr>
      </p:pic>
      <p:sp>
        <p:nvSpPr>
          <p:cNvPr id="8" name="文本框 7"/>
          <p:cNvSpPr txBox="1"/>
          <p:nvPr/>
        </p:nvSpPr>
        <p:spPr>
          <a:xfrm>
            <a:off x="6372200" y="3123154"/>
            <a:ext cx="1993602" cy="646331"/>
          </a:xfrm>
          <a:prstGeom prst="rect">
            <a:avLst/>
          </a:prstGeom>
          <a:noFill/>
        </p:spPr>
        <p:txBody>
          <a:bodyPr wrap="square" rtlCol="0">
            <a:spAutoFit/>
          </a:bodyPr>
          <a:lstStyle/>
          <a:p>
            <a:r>
              <a:rPr lang="zh-CN" altLang="en-US" dirty="0"/>
              <a:t>这一装入的规则称为</a:t>
            </a:r>
            <a:r>
              <a:rPr lang="zh-CN" altLang="en-US" b="1" dirty="0">
                <a:solidFill>
                  <a:srgbClr val="FF0000"/>
                </a:solidFill>
              </a:rPr>
              <a:t>地址映像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存储层次需解决的问题</a:t>
            </a:r>
          </a:p>
        </p:txBody>
      </p:sp>
      <p:sp>
        <p:nvSpPr>
          <p:cNvPr id="3" name="内容占位符 2"/>
          <p:cNvSpPr>
            <a:spLocks noGrp="1"/>
          </p:cNvSpPr>
          <p:nvPr>
            <p:ph idx="1"/>
          </p:nvPr>
        </p:nvSpPr>
        <p:spPr>
          <a:xfrm>
            <a:off x="457200" y="1261650"/>
            <a:ext cx="8229600" cy="4525963"/>
          </a:xfrm>
        </p:spPr>
        <p:txBody>
          <a:bodyPr/>
          <a:lstStyle/>
          <a:p>
            <a:r>
              <a:rPr lang="zh-CN" altLang="en-US" dirty="0"/>
              <a:t>命中</a:t>
            </a:r>
            <a:r>
              <a:rPr lang="en-US" altLang="zh-CN" dirty="0"/>
              <a:t>(cache hit)</a:t>
            </a:r>
            <a:r>
              <a:rPr lang="zh-CN" altLang="en-US" dirty="0"/>
              <a:t>或不命中</a:t>
            </a:r>
            <a:r>
              <a:rPr lang="en-US" altLang="zh-CN" dirty="0"/>
              <a:t>(cache miss)</a:t>
            </a:r>
            <a:endParaRPr lang="zh-CN" altLang="en-US" dirty="0"/>
          </a:p>
        </p:txBody>
      </p:sp>
      <p:sp>
        <p:nvSpPr>
          <p:cNvPr id="4" name="日期占位符 3"/>
          <p:cNvSpPr>
            <a:spLocks noGrp="1"/>
          </p:cNvSpPr>
          <p:nvPr>
            <p:ph type="dt" sz="half" idx="10"/>
          </p:nvPr>
        </p:nvSpPr>
        <p:spPr/>
        <p:txBody>
          <a:bodyPr/>
          <a:lstStyle/>
          <a:p>
            <a:fld id="{02EF56CE-C287-487C-A1D2-2AA829092E4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38</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324296" y="2014115"/>
            <a:ext cx="6495408" cy="3510741"/>
          </a:xfrm>
          <a:prstGeom prst="rect">
            <a:avLst/>
          </a:prstGeom>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存储层次需解决的问题</a:t>
            </a:r>
          </a:p>
        </p:txBody>
      </p:sp>
      <p:sp>
        <p:nvSpPr>
          <p:cNvPr id="3" name="内容占位符 2"/>
          <p:cNvSpPr>
            <a:spLocks noGrp="1"/>
          </p:cNvSpPr>
          <p:nvPr>
            <p:ph idx="1"/>
          </p:nvPr>
        </p:nvSpPr>
        <p:spPr>
          <a:xfrm>
            <a:off x="426368" y="1468670"/>
            <a:ext cx="8291264" cy="4525963"/>
          </a:xfrm>
        </p:spPr>
        <p:txBody>
          <a:bodyPr>
            <a:normAutofit/>
          </a:bodyPr>
          <a:lstStyle/>
          <a:p>
            <a:pPr>
              <a:lnSpc>
                <a:spcPct val="120000"/>
              </a:lnSpc>
            </a:pPr>
            <a:r>
              <a:rPr lang="zh-CN" altLang="en-US" dirty="0"/>
              <a:t>不命中的种类</a:t>
            </a:r>
            <a:r>
              <a:rPr lang="en-US" altLang="zh-CN" dirty="0"/>
              <a:t>:</a:t>
            </a:r>
          </a:p>
          <a:p>
            <a:pPr lvl="1">
              <a:lnSpc>
                <a:spcPct val="120000"/>
              </a:lnSpc>
            </a:pPr>
            <a:r>
              <a:rPr lang="zh-CN" altLang="en-US" dirty="0"/>
              <a:t>冷不命中</a:t>
            </a:r>
            <a:r>
              <a:rPr lang="en-US" altLang="zh-CN" dirty="0"/>
              <a:t>(cold miss): </a:t>
            </a:r>
            <a:r>
              <a:rPr lang="zh-CN" altLang="en-US" dirty="0"/>
              <a:t>空缓存</a:t>
            </a:r>
            <a:r>
              <a:rPr lang="en-US" altLang="zh-CN" dirty="0"/>
              <a:t>(</a:t>
            </a:r>
            <a:r>
              <a:rPr lang="zh-CN" altLang="en-US" dirty="0"/>
              <a:t>冷缓存</a:t>
            </a:r>
            <a:r>
              <a:rPr lang="en-US" altLang="zh-CN" dirty="0"/>
              <a:t>cold cache)</a:t>
            </a:r>
            <a:r>
              <a:rPr lang="zh-CN" altLang="en-US" dirty="0"/>
              <a:t>造成不命中</a:t>
            </a:r>
            <a:r>
              <a:rPr lang="en-US" altLang="zh-CN" dirty="0"/>
              <a:t>.</a:t>
            </a:r>
          </a:p>
          <a:p>
            <a:pPr lvl="1">
              <a:lnSpc>
                <a:spcPct val="120000"/>
              </a:lnSpc>
            </a:pPr>
            <a:r>
              <a:rPr lang="zh-CN" altLang="en-US" dirty="0"/>
              <a:t>冲突不命中</a:t>
            </a:r>
            <a:r>
              <a:rPr lang="en-US" altLang="zh-CN" dirty="0"/>
              <a:t>(conflict miss): </a:t>
            </a:r>
            <a:r>
              <a:rPr lang="zh-CN" altLang="en-US" dirty="0"/>
              <a:t>限制性映像策略造成不命中</a:t>
            </a:r>
            <a:r>
              <a:rPr lang="en-US" altLang="zh-CN" dirty="0"/>
              <a:t>.</a:t>
            </a:r>
          </a:p>
          <a:p>
            <a:pPr lvl="1">
              <a:lnSpc>
                <a:spcPct val="120000"/>
              </a:lnSpc>
            </a:pPr>
            <a:r>
              <a:rPr lang="zh-CN" altLang="en-US" dirty="0"/>
              <a:t>容量不命中</a:t>
            </a:r>
            <a:r>
              <a:rPr lang="en-US" altLang="zh-CN" dirty="0"/>
              <a:t>(capacity miss): </a:t>
            </a:r>
            <a:r>
              <a:rPr lang="zh-CN" altLang="en-US" dirty="0"/>
              <a:t>缓存容量小于工作集造成不命中</a:t>
            </a:r>
            <a:r>
              <a:rPr lang="en-US" altLang="zh-CN" dirty="0"/>
              <a:t>.</a:t>
            </a:r>
          </a:p>
          <a:p>
            <a:endParaRPr lang="zh-CN" altLang="en-US" dirty="0"/>
          </a:p>
        </p:txBody>
      </p:sp>
      <p:sp>
        <p:nvSpPr>
          <p:cNvPr id="4" name="日期占位符 3"/>
          <p:cNvSpPr>
            <a:spLocks noGrp="1"/>
          </p:cNvSpPr>
          <p:nvPr>
            <p:ph type="dt" sz="half" idx="10"/>
          </p:nvPr>
        </p:nvSpPr>
        <p:spPr/>
        <p:txBody>
          <a:bodyPr/>
          <a:lstStyle/>
          <a:p>
            <a:fld id="{5BB0592F-8FDE-4BD6-A2B2-563B2ADD6F7A}"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39</a:t>
            </a:fld>
            <a:endParaRPr lang="zh-CN" altLang="en-US">
              <a:solidFill>
                <a:prstClr val="black">
                  <a:tint val="75000"/>
                </a:prstClr>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50" y="488141"/>
            <a:ext cx="8229600" cy="1143000"/>
          </a:xfrm>
        </p:spPr>
        <p:txBody>
          <a:bodyPr/>
          <a:lstStyle/>
          <a:p>
            <a:r>
              <a:rPr lang="en-US" altLang="zh-CN" dirty="0"/>
              <a:t>4.1</a:t>
            </a:r>
            <a:r>
              <a:rPr lang="zh-CN" altLang="en-US" dirty="0"/>
              <a:t> 存储技术的发展</a:t>
            </a:r>
          </a:p>
        </p:txBody>
      </p:sp>
      <p:sp>
        <p:nvSpPr>
          <p:cNvPr id="3" name="内容占位符 2"/>
          <p:cNvSpPr>
            <a:spLocks noGrp="1"/>
          </p:cNvSpPr>
          <p:nvPr>
            <p:ph idx="1"/>
          </p:nvPr>
        </p:nvSpPr>
        <p:spPr/>
        <p:txBody>
          <a:bodyPr/>
          <a:lstStyle/>
          <a:p>
            <a:pPr>
              <a:lnSpc>
                <a:spcPct val="150000"/>
              </a:lnSpc>
            </a:pPr>
            <a:r>
              <a:rPr lang="zh-CN" altLang="en-US" dirty="0"/>
              <a:t>随机访问存储器</a:t>
            </a:r>
            <a:endParaRPr lang="en-US" altLang="zh-CN" dirty="0"/>
          </a:p>
          <a:p>
            <a:pPr>
              <a:lnSpc>
                <a:spcPct val="150000"/>
              </a:lnSpc>
            </a:pPr>
            <a:r>
              <a:rPr lang="zh-CN" altLang="en-US" dirty="0"/>
              <a:t>内存模块</a:t>
            </a:r>
            <a:endParaRPr lang="en-US" altLang="zh-CN" dirty="0"/>
          </a:p>
          <a:p>
            <a:pPr>
              <a:lnSpc>
                <a:spcPct val="150000"/>
              </a:lnSpc>
            </a:pPr>
            <a:r>
              <a:rPr lang="zh-CN" altLang="en-US" dirty="0"/>
              <a:t>只读存储器</a:t>
            </a:r>
            <a:endParaRPr lang="en-US" altLang="zh-CN" dirty="0"/>
          </a:p>
          <a:p>
            <a:pPr>
              <a:lnSpc>
                <a:spcPct val="150000"/>
              </a:lnSpc>
            </a:pPr>
            <a:r>
              <a:rPr lang="zh-CN" altLang="en-US" dirty="0"/>
              <a:t>磁盘存储</a:t>
            </a:r>
            <a:endParaRPr lang="en-US" altLang="zh-CN" dirty="0"/>
          </a:p>
        </p:txBody>
      </p:sp>
      <p:sp>
        <p:nvSpPr>
          <p:cNvPr id="4" name="日期占位符 3"/>
          <p:cNvSpPr>
            <a:spLocks noGrp="1"/>
          </p:cNvSpPr>
          <p:nvPr>
            <p:ph type="dt" sz="half" idx="10"/>
          </p:nvPr>
        </p:nvSpPr>
        <p:spPr/>
        <p:txBody>
          <a:bodyPr/>
          <a:lstStyle/>
          <a:p>
            <a:fld id="{98D7E99D-2D29-4560-BF75-06202FCB0260}"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a:t>
            </a:fld>
            <a:endParaRPr lang="zh-CN" altLang="en-US">
              <a:solidFill>
                <a:prstClr val="black">
                  <a:tint val="75000"/>
                </a:prstClr>
              </a:solidFill>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59568"/>
            <a:ext cx="8229600" cy="4525963"/>
          </a:xfrm>
        </p:spPr>
        <p:txBody>
          <a:bodyPr/>
          <a:lstStyle/>
          <a:p>
            <a:r>
              <a:rPr lang="zh-CN" altLang="en-US" dirty="0"/>
              <a:t>不命中的处理</a:t>
            </a:r>
            <a:endParaRPr lang="en-US" altLang="zh-CN" dirty="0"/>
          </a:p>
          <a:p>
            <a:pPr lvl="1"/>
            <a:r>
              <a:rPr lang="zh-CN" altLang="en-US" dirty="0"/>
              <a:t>需要从</a:t>
            </a:r>
            <a:r>
              <a:rPr lang="en-US" altLang="zh-CN" dirty="0"/>
              <a:t>k+1</a:t>
            </a:r>
            <a:r>
              <a:rPr lang="zh-CN" altLang="en-US" dirty="0"/>
              <a:t>层读入块至</a:t>
            </a:r>
            <a:r>
              <a:rPr lang="en-US" altLang="zh-CN" dirty="0"/>
              <a:t>k</a:t>
            </a:r>
            <a:r>
              <a:rPr lang="zh-CN" altLang="en-US" dirty="0"/>
              <a:t>层</a:t>
            </a:r>
            <a:r>
              <a:rPr lang="en-US" altLang="zh-CN" dirty="0"/>
              <a:t>, </a:t>
            </a:r>
            <a:r>
              <a:rPr lang="zh-CN" altLang="en-US" dirty="0"/>
              <a:t>如果这一读入需要替换</a:t>
            </a:r>
            <a:r>
              <a:rPr lang="en-US" altLang="zh-CN" dirty="0"/>
              <a:t>(replacing)</a:t>
            </a:r>
            <a:r>
              <a:rPr lang="zh-CN" altLang="en-US" dirty="0"/>
              <a:t>或驱逐</a:t>
            </a:r>
            <a:r>
              <a:rPr lang="en-US" altLang="zh-CN" dirty="0"/>
              <a:t>(evicting)</a:t>
            </a:r>
            <a:r>
              <a:rPr lang="zh-CN" altLang="en-US" dirty="0"/>
              <a:t>现有缓存块则称为冲突</a:t>
            </a:r>
            <a:r>
              <a:rPr lang="en-US" altLang="zh-CN" dirty="0"/>
              <a:t>(conflict), </a:t>
            </a:r>
            <a:r>
              <a:rPr lang="zh-CN" altLang="en-US" dirty="0"/>
              <a:t>被替换或驱逐的块被称为牺牲块</a:t>
            </a:r>
            <a:r>
              <a:rPr lang="en-US" altLang="zh-CN" dirty="0"/>
              <a:t>(victim block).</a:t>
            </a:r>
          </a:p>
          <a:p>
            <a:endParaRPr lang="zh-CN" altLang="en-US" dirty="0"/>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40</a:t>
            </a:fld>
            <a:endParaRPr lang="zh-CN" altLang="en-US">
              <a:solidFill>
                <a:prstClr val="black">
                  <a:tint val="75000"/>
                </a:prstClr>
              </a:solidFill>
            </a:endParaRPr>
          </a:p>
        </p:txBody>
      </p:sp>
      <p:pic>
        <p:nvPicPr>
          <p:cNvPr id="8" name="图片 7"/>
          <p:cNvPicPr>
            <a:picLocks noChangeAspect="1"/>
          </p:cNvPicPr>
          <p:nvPr/>
        </p:nvPicPr>
        <p:blipFill>
          <a:blip r:embed="rId2"/>
          <a:stretch>
            <a:fillRect/>
          </a:stretch>
        </p:blipFill>
        <p:spPr>
          <a:xfrm>
            <a:off x="4886088" y="3084420"/>
            <a:ext cx="2422216" cy="2638485"/>
          </a:xfrm>
          <a:prstGeom prst="rect">
            <a:avLst/>
          </a:prstGeom>
        </p:spPr>
      </p:pic>
      <p:pic>
        <p:nvPicPr>
          <p:cNvPr id="9" name="图片 8"/>
          <p:cNvPicPr>
            <a:picLocks noChangeAspect="1"/>
          </p:cNvPicPr>
          <p:nvPr/>
        </p:nvPicPr>
        <p:blipFill>
          <a:blip r:embed="rId3"/>
          <a:stretch>
            <a:fillRect/>
          </a:stretch>
        </p:blipFill>
        <p:spPr>
          <a:xfrm>
            <a:off x="1648599" y="3079744"/>
            <a:ext cx="2609314" cy="2664183"/>
          </a:xfrm>
          <a:prstGeom prst="rect">
            <a:avLst/>
          </a:prstGeom>
        </p:spPr>
      </p:pic>
    </p:spTree>
  </p:cSld>
  <p:clrMapOvr>
    <a:masterClrMapping/>
  </p:clrMapOvr>
  <p:transition spd="slow" advTm="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存储层次需解决的问题</a:t>
            </a:r>
          </a:p>
        </p:txBody>
      </p:sp>
      <p:sp>
        <p:nvSpPr>
          <p:cNvPr id="3" name="内容占位符 2"/>
          <p:cNvSpPr>
            <a:spLocks noGrp="1"/>
          </p:cNvSpPr>
          <p:nvPr>
            <p:ph idx="1"/>
          </p:nvPr>
        </p:nvSpPr>
        <p:spPr/>
        <p:txBody>
          <a:bodyPr/>
          <a:lstStyle/>
          <a:p>
            <a:r>
              <a:rPr lang="zh-CN" altLang="en-US"/>
              <a:t>替换出去的块的处理</a:t>
            </a:r>
            <a:r>
              <a:rPr lang="en-US" altLang="zh-CN"/>
              <a:t>——</a:t>
            </a:r>
            <a:r>
              <a:rPr lang="zh-CN" altLang="en-US"/>
              <a:t>写操作</a:t>
            </a:r>
            <a:endParaRPr lang="en-US" altLang="zh-CN"/>
          </a:p>
        </p:txBody>
      </p:sp>
      <p:sp>
        <p:nvSpPr>
          <p:cNvPr id="4" name="日期占位符 3"/>
          <p:cNvSpPr>
            <a:spLocks noGrp="1"/>
          </p:cNvSpPr>
          <p:nvPr>
            <p:ph type="dt" sz="half" idx="10"/>
          </p:nvPr>
        </p:nvSpPr>
        <p:spPr/>
        <p:txBody>
          <a:bodyPr/>
          <a:lstStyle/>
          <a:p>
            <a:fld id="{9E174C26-71EB-4282-86D2-CF3DD0CFAB23}"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41</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884261" y="2420888"/>
            <a:ext cx="3211218" cy="3497934"/>
          </a:xfrm>
          <a:prstGeom prst="rect">
            <a:avLst/>
          </a:prstGeom>
        </p:spPr>
      </p:pic>
      <p:pic>
        <p:nvPicPr>
          <p:cNvPr id="8" name="图片 7"/>
          <p:cNvPicPr>
            <a:picLocks noChangeAspect="1"/>
          </p:cNvPicPr>
          <p:nvPr/>
        </p:nvPicPr>
        <p:blipFill>
          <a:blip r:embed="rId3"/>
          <a:stretch>
            <a:fillRect/>
          </a:stretch>
        </p:blipFill>
        <p:spPr>
          <a:xfrm>
            <a:off x="4572000" y="2420888"/>
            <a:ext cx="3214582" cy="3497934"/>
          </a:xfrm>
          <a:prstGeom prst="rect">
            <a:avLst/>
          </a:prstGeom>
        </p:spPr>
      </p:pic>
      <p:sp>
        <p:nvSpPr>
          <p:cNvPr id="9" name="线形标注 2 8"/>
          <p:cNvSpPr/>
          <p:nvPr/>
        </p:nvSpPr>
        <p:spPr>
          <a:xfrm>
            <a:off x="7786582" y="3159217"/>
            <a:ext cx="1103949" cy="1152128"/>
          </a:xfrm>
          <a:prstGeom prst="borderCallout2">
            <a:avLst>
              <a:gd name="adj1" fmla="val 18750"/>
              <a:gd name="adj2" fmla="val -8333"/>
              <a:gd name="adj3" fmla="val 18750"/>
              <a:gd name="adj4" fmla="val -16667"/>
              <a:gd name="adj5" fmla="val 52137"/>
              <a:gd name="adj6" fmla="val -7696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t>需要写回吗？</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zh-CN" altLang="en-US" dirty="0"/>
              <a:t>无处不在的缓存</a:t>
            </a:r>
          </a:p>
        </p:txBody>
      </p:sp>
      <p:sp>
        <p:nvSpPr>
          <p:cNvPr id="4" name="日期占位符 3"/>
          <p:cNvSpPr>
            <a:spLocks noGrp="1"/>
          </p:cNvSpPr>
          <p:nvPr>
            <p:ph type="dt" sz="half" idx="10"/>
          </p:nvPr>
        </p:nvSpPr>
        <p:spPr/>
        <p:txBody>
          <a:bodyPr/>
          <a:lstStyle/>
          <a:p>
            <a:fld id="{7118DD79-D5B0-409B-9776-9DC415D16A86}"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42</a:t>
            </a:fld>
            <a:endParaRPr lang="zh-CN" altLang="en-US">
              <a:solidFill>
                <a:prstClr val="black">
                  <a:tint val="75000"/>
                </a:prstClr>
              </a:solidFill>
            </a:endParaRPr>
          </a:p>
        </p:txBody>
      </p:sp>
      <p:pic>
        <p:nvPicPr>
          <p:cNvPr id="9" name="图片 8"/>
          <p:cNvPicPr>
            <a:picLocks noChangeAspect="1"/>
          </p:cNvPicPr>
          <p:nvPr/>
        </p:nvPicPr>
        <p:blipFill>
          <a:blip r:embed="rId2"/>
          <a:stretch>
            <a:fillRect/>
          </a:stretch>
        </p:blipFill>
        <p:spPr>
          <a:xfrm>
            <a:off x="884904" y="1897278"/>
            <a:ext cx="7476907" cy="3744416"/>
          </a:xfrm>
          <a:prstGeom prst="rect">
            <a:avLst/>
          </a:prstGeom>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133" y="980728"/>
            <a:ext cx="8229600" cy="4525963"/>
          </a:xfrm>
        </p:spPr>
        <p:txBody>
          <a:bodyPr/>
          <a:lstStyle/>
          <a:p>
            <a:r>
              <a:rPr lang="zh-CN" altLang="en-US" dirty="0"/>
              <a:t>计算机系统的总线结构与各级存储器的连接</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43</a:t>
            </a:fld>
            <a:endParaRPr lang="zh-CN" altLang="en-US">
              <a:solidFill>
                <a:prstClr val="black">
                  <a:tint val="75000"/>
                </a:prstClr>
              </a:solidFill>
            </a:endParaRP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56792"/>
            <a:ext cx="6425986" cy="470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高速缓冲存储器（</a:t>
            </a:r>
            <a:r>
              <a:rPr lang="en-US" altLang="zh-CN" dirty="0"/>
              <a:t>cache</a:t>
            </a:r>
            <a:r>
              <a:rPr lang="zh-CN" altLang="en-US" dirty="0"/>
              <a:t>）</a:t>
            </a:r>
          </a:p>
        </p:txBody>
      </p:sp>
      <p:sp>
        <p:nvSpPr>
          <p:cNvPr id="3" name="内容占位符 2"/>
          <p:cNvSpPr>
            <a:spLocks noGrp="1"/>
          </p:cNvSpPr>
          <p:nvPr>
            <p:ph idx="1"/>
          </p:nvPr>
        </p:nvSpPr>
        <p:spPr/>
        <p:txBody>
          <a:bodyPr/>
          <a:lstStyle/>
          <a:p>
            <a:r>
              <a:rPr lang="zh-CN" altLang="en-US" dirty="0"/>
              <a:t>引入原因</a:t>
            </a:r>
            <a:r>
              <a:rPr lang="en-US" altLang="zh-CN" dirty="0"/>
              <a:t>——</a:t>
            </a:r>
            <a:r>
              <a:rPr lang="zh-CN" altLang="en-US" dirty="0"/>
              <a:t>减少</a:t>
            </a:r>
            <a:r>
              <a:rPr lang="en-US" altLang="zh-CN" dirty="0"/>
              <a:t>CPU</a:t>
            </a:r>
            <a:r>
              <a:rPr lang="zh-CN" altLang="en-US" dirty="0"/>
              <a:t>与主存之间的性能差异</a:t>
            </a:r>
          </a:p>
        </p:txBody>
      </p:sp>
      <p:sp>
        <p:nvSpPr>
          <p:cNvPr id="4" name="日期占位符 3"/>
          <p:cNvSpPr>
            <a:spLocks noGrp="1"/>
          </p:cNvSpPr>
          <p:nvPr>
            <p:ph type="dt" sz="half" idx="10"/>
          </p:nvPr>
        </p:nvSpPr>
        <p:spPr/>
        <p:txBody>
          <a:bodyPr/>
          <a:lstStyle/>
          <a:p>
            <a:fld id="{8B539933-7B15-4D1B-A5DA-737FFAD63D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44</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259632" y="2348880"/>
            <a:ext cx="6037533" cy="2712326"/>
          </a:xfrm>
          <a:prstGeom prst="rect">
            <a:avLst/>
          </a:prstGeom>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a:t>Cache</a:t>
            </a:r>
            <a:r>
              <a:rPr lang="zh-CN" altLang="en-US" dirty="0"/>
              <a:t>的典型结构</a:t>
            </a:r>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2182D6B1-0D0E-4F95-866F-6EE4FC11D38E}"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45</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67634" y="1532327"/>
            <a:ext cx="6443443" cy="4677360"/>
          </a:xfrm>
          <a:prstGeom prst="rect">
            <a:avLst/>
          </a:prstGeom>
        </p:spPr>
      </p:pic>
      <p:pic>
        <p:nvPicPr>
          <p:cNvPr id="8" name="图片 7"/>
          <p:cNvPicPr>
            <a:picLocks noChangeAspect="1"/>
          </p:cNvPicPr>
          <p:nvPr/>
        </p:nvPicPr>
        <p:blipFill>
          <a:blip r:embed="rId3"/>
          <a:stretch>
            <a:fillRect/>
          </a:stretch>
        </p:blipFill>
        <p:spPr>
          <a:xfrm>
            <a:off x="5584424" y="3933056"/>
            <a:ext cx="3391942" cy="1174595"/>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cache</a:t>
            </a:r>
            <a:r>
              <a:rPr lang="zh-CN" altLang="en-US" dirty="0"/>
              <a:t>地址查询过程</a:t>
            </a:r>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E5A61D06-7C6D-4154-8ADD-3EAB4C1C5611}"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46</a:t>
            </a:fld>
            <a:endParaRPr lang="zh-CN" altLang="en-US">
              <a:solidFill>
                <a:prstClr val="black">
                  <a:tint val="75000"/>
                </a:prstClr>
              </a:solidFill>
            </a:endParaRPr>
          </a:p>
        </p:txBody>
      </p:sp>
      <p:pic>
        <p:nvPicPr>
          <p:cNvPr id="8" name="图片 7"/>
          <p:cNvPicPr>
            <a:picLocks noChangeAspect="1"/>
          </p:cNvPicPr>
          <p:nvPr/>
        </p:nvPicPr>
        <p:blipFill>
          <a:blip r:embed="rId2"/>
          <a:stretch>
            <a:fillRect/>
          </a:stretch>
        </p:blipFill>
        <p:spPr>
          <a:xfrm>
            <a:off x="801875" y="1361628"/>
            <a:ext cx="7290218" cy="4478632"/>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cache</a:t>
            </a:r>
            <a:r>
              <a:rPr lang="zh-CN" altLang="en-US"/>
              <a:t>地址计算</a:t>
            </a:r>
          </a:p>
        </p:txBody>
      </p:sp>
      <p:sp>
        <p:nvSpPr>
          <p:cNvPr id="4" name="日期占位符 3"/>
          <p:cNvSpPr>
            <a:spLocks noGrp="1"/>
          </p:cNvSpPr>
          <p:nvPr>
            <p:ph type="dt" sz="half" idx="10"/>
          </p:nvPr>
        </p:nvSpPr>
        <p:spPr/>
        <p:txBody>
          <a:bodyPr/>
          <a:lstStyle/>
          <a:p>
            <a:fld id="{1BCB5187-0F71-47C4-9256-B29AD3A1754C}"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47</a:t>
            </a:fld>
            <a:endParaRPr lang="zh-CN" altLang="en-US">
              <a:solidFill>
                <a:prstClr val="black">
                  <a:tint val="75000"/>
                </a:prstClr>
              </a:solidFill>
            </a:endParaRPr>
          </a:p>
        </p:txBody>
      </p:sp>
      <p:pic>
        <p:nvPicPr>
          <p:cNvPr id="9" name="图片 8"/>
          <p:cNvPicPr>
            <a:picLocks noChangeAspect="1"/>
          </p:cNvPicPr>
          <p:nvPr/>
        </p:nvPicPr>
        <p:blipFill>
          <a:blip r:embed="rId2"/>
          <a:stretch>
            <a:fillRect/>
          </a:stretch>
        </p:blipFill>
        <p:spPr>
          <a:xfrm>
            <a:off x="285750" y="1556792"/>
            <a:ext cx="8858250" cy="1866900"/>
          </a:xfrm>
          <a:prstGeom prst="rect">
            <a:avLst/>
          </a:prstGeom>
        </p:spPr>
      </p:pic>
      <p:pic>
        <p:nvPicPr>
          <p:cNvPr id="10" name="图片 9"/>
          <p:cNvPicPr>
            <a:picLocks noChangeAspect="1"/>
          </p:cNvPicPr>
          <p:nvPr/>
        </p:nvPicPr>
        <p:blipFill>
          <a:blip r:embed="rId3"/>
          <a:stretch>
            <a:fillRect/>
          </a:stretch>
        </p:blipFill>
        <p:spPr>
          <a:xfrm>
            <a:off x="457200" y="3740910"/>
            <a:ext cx="8295842" cy="1560298"/>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三、地址映像</a:t>
            </a:r>
          </a:p>
        </p:txBody>
      </p:sp>
      <p:sp>
        <p:nvSpPr>
          <p:cNvPr id="3" name="内容占位符 2"/>
          <p:cNvSpPr>
            <a:spLocks noGrp="1"/>
          </p:cNvSpPr>
          <p:nvPr>
            <p:ph idx="1"/>
          </p:nvPr>
        </p:nvSpPr>
        <p:spPr/>
        <p:txBody>
          <a:bodyPr/>
          <a:lstStyle/>
          <a:p>
            <a:pPr>
              <a:lnSpc>
                <a:spcPct val="150000"/>
              </a:lnSpc>
            </a:pPr>
            <a:r>
              <a:rPr lang="zh-CN" altLang="en-US"/>
              <a:t>直接映像</a:t>
            </a:r>
            <a:endParaRPr lang="en-US" altLang="zh-CN"/>
          </a:p>
          <a:p>
            <a:pPr>
              <a:lnSpc>
                <a:spcPct val="150000"/>
              </a:lnSpc>
            </a:pPr>
            <a:r>
              <a:rPr lang="zh-CN" altLang="en-US"/>
              <a:t>组相联映像</a:t>
            </a:r>
            <a:endParaRPr lang="en-US" altLang="zh-CN"/>
          </a:p>
          <a:p>
            <a:pPr>
              <a:lnSpc>
                <a:spcPct val="150000"/>
              </a:lnSpc>
            </a:pPr>
            <a:r>
              <a:rPr lang="zh-CN" altLang="en-US"/>
              <a:t>全相联映像</a:t>
            </a:r>
          </a:p>
        </p:txBody>
      </p:sp>
      <p:sp>
        <p:nvSpPr>
          <p:cNvPr id="4" name="日期占位符 3"/>
          <p:cNvSpPr>
            <a:spLocks noGrp="1"/>
          </p:cNvSpPr>
          <p:nvPr>
            <p:ph type="dt" sz="half" idx="10"/>
          </p:nvPr>
        </p:nvSpPr>
        <p:spPr/>
        <p:txBody>
          <a:bodyPr/>
          <a:lstStyle/>
          <a:p>
            <a:fld id="{5F20404A-0ED8-4FED-AF98-230DC353341A}"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48</a:t>
            </a:fld>
            <a:endParaRPr lang="zh-CN" altLang="en-US">
              <a:solidFill>
                <a:prstClr val="black">
                  <a:tint val="75000"/>
                </a:prstClr>
              </a:solidFill>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直接映像</a:t>
            </a:r>
          </a:p>
        </p:txBody>
      </p:sp>
      <p:sp>
        <p:nvSpPr>
          <p:cNvPr id="4" name="日期占位符 3"/>
          <p:cNvSpPr>
            <a:spLocks noGrp="1"/>
          </p:cNvSpPr>
          <p:nvPr>
            <p:ph type="dt" sz="half" idx="10"/>
          </p:nvPr>
        </p:nvSpPr>
        <p:spPr/>
        <p:txBody>
          <a:bodyPr/>
          <a:lstStyle/>
          <a:p>
            <a:fld id="{B24D366E-E252-4D57-BF27-40079EB79F96}"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49</a:t>
            </a:fld>
            <a:endParaRPr lang="zh-CN" altLang="en-US">
              <a:solidFill>
                <a:prstClr val="black">
                  <a:tint val="75000"/>
                </a:prstClr>
              </a:solidFill>
            </a:endParaRPr>
          </a:p>
        </p:txBody>
      </p:sp>
      <p:sp>
        <p:nvSpPr>
          <p:cNvPr id="9" name="内容占位符 8"/>
          <p:cNvSpPr>
            <a:spLocks noGrp="1"/>
          </p:cNvSpPr>
          <p:nvPr>
            <p:ph idx="1"/>
          </p:nvPr>
        </p:nvSpPr>
        <p:spPr>
          <a:xfrm>
            <a:off x="457200" y="1183981"/>
            <a:ext cx="8229600" cy="4525963"/>
          </a:xfrm>
        </p:spPr>
        <p:txBody>
          <a:bodyPr/>
          <a:lstStyle/>
          <a:p>
            <a:pPr>
              <a:lnSpc>
                <a:spcPct val="150000"/>
              </a:lnSpc>
            </a:pPr>
            <a:r>
              <a:rPr lang="zh-CN" altLang="en-US"/>
              <a:t>规则：将主存划分成和</a:t>
            </a:r>
            <a:r>
              <a:rPr lang="en-US" altLang="zh-CN"/>
              <a:t>cache</a:t>
            </a:r>
            <a:r>
              <a:rPr lang="zh-CN" altLang="en-US"/>
              <a:t>大小相同的区域，区域内分组，每个组内只有一行。</a:t>
            </a:r>
          </a:p>
        </p:txBody>
      </p:sp>
      <p:pic>
        <p:nvPicPr>
          <p:cNvPr id="10" name="内容占位符 6"/>
          <p:cNvPicPr>
            <a:picLocks noChangeAspect="1"/>
          </p:cNvPicPr>
          <p:nvPr/>
        </p:nvPicPr>
        <p:blipFill>
          <a:blip r:embed="rId2"/>
          <a:stretch>
            <a:fillRect/>
          </a:stretch>
        </p:blipFill>
        <p:spPr>
          <a:xfrm>
            <a:off x="1331640" y="2867806"/>
            <a:ext cx="6955318" cy="2160240"/>
          </a:xfrm>
          <a:prstGeom prst="rect">
            <a:avLst/>
          </a:prstGeom>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2977" y="413252"/>
            <a:ext cx="9071811" cy="1325563"/>
          </a:xfrm>
        </p:spPr>
        <p:txBody>
          <a:bodyPr/>
          <a:lstStyle/>
          <a:p>
            <a:r>
              <a:rPr lang="zh-CN" altLang="en-US" dirty="0"/>
              <a:t>随机访问存储器</a:t>
            </a:r>
            <a:r>
              <a:rPr lang="en-US" altLang="zh-CN" sz="2800" dirty="0"/>
              <a:t>(</a:t>
            </a:r>
            <a:r>
              <a:rPr lang="en-US" altLang="zh-CN" sz="2800" b="0" i="0" dirty="0">
                <a:solidFill>
                  <a:srgbClr val="333333"/>
                </a:solidFill>
                <a:effectLst/>
                <a:latin typeface="Times New Roman" panose="02020603050405020304" pitchFamily="18" charset="0"/>
                <a:cs typeface="Times New Roman" panose="02020603050405020304" pitchFamily="18" charset="0"/>
              </a:rPr>
              <a:t>Random-Access Memory, </a:t>
            </a:r>
            <a:r>
              <a:rPr lang="en-US" altLang="zh-CN" sz="2800" dirty="0">
                <a:latin typeface="Times New Roman" panose="02020603050405020304" pitchFamily="18" charset="0"/>
                <a:cs typeface="Times New Roman" panose="02020603050405020304" pitchFamily="18" charset="0"/>
              </a:rPr>
              <a:t>RAM)</a:t>
            </a:r>
            <a:endParaRPr lang="zh-CN" altLang="en-US" sz="2800" dirty="0"/>
          </a:p>
        </p:txBody>
      </p:sp>
      <p:sp>
        <p:nvSpPr>
          <p:cNvPr id="3" name="内容占位符 2"/>
          <p:cNvSpPr>
            <a:spLocks noGrp="1"/>
          </p:cNvSpPr>
          <p:nvPr>
            <p:ph idx="1"/>
          </p:nvPr>
        </p:nvSpPr>
        <p:spPr>
          <a:xfrm>
            <a:off x="457200" y="1545486"/>
            <a:ext cx="8229600" cy="4525963"/>
          </a:xfrm>
        </p:spPr>
        <p:txBody>
          <a:bodyPr>
            <a:normAutofit fontScale="92500" lnSpcReduction="10000"/>
          </a:bodyPr>
          <a:lstStyle/>
          <a:p>
            <a:pPr>
              <a:lnSpc>
                <a:spcPct val="150000"/>
              </a:lnSpc>
            </a:pPr>
            <a:r>
              <a:rPr lang="zh-CN" altLang="en-US" dirty="0"/>
              <a:t>静态随机访问存储器</a:t>
            </a:r>
            <a:r>
              <a:rPr lang="en-US" altLang="zh-CN" dirty="0"/>
              <a:t>SRAM</a:t>
            </a:r>
          </a:p>
          <a:p>
            <a:pPr>
              <a:lnSpc>
                <a:spcPct val="150000"/>
              </a:lnSpc>
            </a:pPr>
            <a:r>
              <a:rPr lang="zh-CN" altLang="en-US" dirty="0"/>
              <a:t>特点：</a:t>
            </a:r>
            <a:endParaRPr lang="en-US" altLang="zh-CN" dirty="0"/>
          </a:p>
          <a:p>
            <a:pPr lvl="1">
              <a:lnSpc>
                <a:spcPct val="150000"/>
              </a:lnSpc>
            </a:pPr>
            <a:r>
              <a:rPr lang="zh-CN" altLang="en-US" dirty="0"/>
              <a:t>速度快，接近</a:t>
            </a:r>
            <a:r>
              <a:rPr lang="en-US" altLang="zh-CN" dirty="0"/>
              <a:t>CPU</a:t>
            </a:r>
          </a:p>
          <a:p>
            <a:pPr lvl="1">
              <a:lnSpc>
                <a:spcPct val="150000"/>
              </a:lnSpc>
            </a:pPr>
            <a:r>
              <a:rPr lang="zh-CN" altLang="en-US" dirty="0"/>
              <a:t>只要通电，就能保持内部存储的数据</a:t>
            </a:r>
            <a:endParaRPr lang="en-US" altLang="zh-CN" dirty="0"/>
          </a:p>
          <a:p>
            <a:pPr lvl="1">
              <a:lnSpc>
                <a:spcPct val="150000"/>
              </a:lnSpc>
            </a:pPr>
            <a:r>
              <a:rPr lang="zh-CN" altLang="en-US" dirty="0"/>
              <a:t>对干扰不敏感，不需要刷新</a:t>
            </a:r>
            <a:endParaRPr lang="en-US" altLang="zh-CN" dirty="0"/>
          </a:p>
          <a:p>
            <a:pPr lvl="1">
              <a:lnSpc>
                <a:spcPct val="150000"/>
              </a:lnSpc>
            </a:pPr>
            <a:r>
              <a:rPr lang="zh-CN" altLang="en-US" dirty="0"/>
              <a:t>同样面积的芯片容量较小</a:t>
            </a:r>
            <a:endParaRPr lang="en-US" altLang="zh-CN" dirty="0"/>
          </a:p>
          <a:p>
            <a:pPr lvl="1">
              <a:lnSpc>
                <a:spcPct val="150000"/>
              </a:lnSpc>
            </a:pPr>
            <a:r>
              <a:rPr lang="zh-CN" altLang="en-US" dirty="0"/>
              <a:t>价格高</a:t>
            </a:r>
            <a:endParaRPr lang="en-US" altLang="zh-CN" dirty="0"/>
          </a:p>
          <a:p>
            <a:pPr lvl="1">
              <a:lnSpc>
                <a:spcPct val="150000"/>
              </a:lnSpc>
            </a:pPr>
            <a:r>
              <a:rPr lang="zh-CN" altLang="en-US" dirty="0"/>
              <a:t>一般用于构成</a:t>
            </a:r>
            <a:r>
              <a:rPr lang="en-US" altLang="zh-CN" dirty="0"/>
              <a:t>cache</a:t>
            </a:r>
          </a:p>
          <a:p>
            <a:pPr>
              <a:lnSpc>
                <a:spcPct val="150000"/>
              </a:lnSpc>
            </a:pPr>
            <a:endParaRPr lang="en-US" altLang="zh-CN" dirty="0"/>
          </a:p>
        </p:txBody>
      </p:sp>
      <p:sp>
        <p:nvSpPr>
          <p:cNvPr id="4" name="日期占位符 3"/>
          <p:cNvSpPr>
            <a:spLocks noGrp="1"/>
          </p:cNvSpPr>
          <p:nvPr>
            <p:ph type="dt" sz="half" idx="10"/>
          </p:nvPr>
        </p:nvSpPr>
        <p:spPr/>
        <p:txBody>
          <a:bodyPr/>
          <a:lstStyle/>
          <a:p>
            <a:fld id="{57398BE2-A319-4452-9CB8-03C2E9A242B8}"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a:t>
            </a:fld>
            <a:endParaRPr lang="zh-CN" altLang="en-US">
              <a:solidFill>
                <a:prstClr val="black">
                  <a:tint val="75000"/>
                </a:prstClr>
              </a:solidFill>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数据访问过程</a:t>
            </a:r>
          </a:p>
        </p:txBody>
      </p:sp>
      <p:sp>
        <p:nvSpPr>
          <p:cNvPr id="3" name="内容占位符 2"/>
          <p:cNvSpPr>
            <a:spLocks noGrp="1"/>
          </p:cNvSpPr>
          <p:nvPr>
            <p:ph idx="1"/>
          </p:nvPr>
        </p:nvSpPr>
        <p:spPr/>
        <p:txBody>
          <a:bodyPr/>
          <a:lstStyle/>
          <a:p>
            <a:r>
              <a:rPr lang="zh-CN" altLang="en-US"/>
              <a:t>组选择</a:t>
            </a:r>
          </a:p>
        </p:txBody>
      </p:sp>
      <p:sp>
        <p:nvSpPr>
          <p:cNvPr id="4" name="日期占位符 3"/>
          <p:cNvSpPr>
            <a:spLocks noGrp="1"/>
          </p:cNvSpPr>
          <p:nvPr>
            <p:ph type="dt" sz="half" idx="10"/>
          </p:nvPr>
        </p:nvSpPr>
        <p:spPr/>
        <p:txBody>
          <a:bodyPr/>
          <a:lstStyle/>
          <a:p>
            <a:fld id="{D8144579-CE31-450C-8226-FC19C1C04976}"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50</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726023" y="2204864"/>
            <a:ext cx="7691953" cy="2520280"/>
          </a:xfrm>
          <a:prstGeom prst="rect">
            <a:avLst/>
          </a:prstGeom>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行匹配与字选择</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替换策略</a:t>
            </a:r>
          </a:p>
        </p:txBody>
      </p:sp>
      <p:sp>
        <p:nvSpPr>
          <p:cNvPr id="4" name="日期占位符 3"/>
          <p:cNvSpPr>
            <a:spLocks noGrp="1"/>
          </p:cNvSpPr>
          <p:nvPr>
            <p:ph type="dt" sz="half" idx="10"/>
          </p:nvPr>
        </p:nvSpPr>
        <p:spPr/>
        <p:txBody>
          <a:bodyPr/>
          <a:lstStyle/>
          <a:p>
            <a:fld id="{E73BB45F-2547-4A1D-BBB0-E1411974073C}"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51</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619672" y="1988840"/>
            <a:ext cx="6070274" cy="2630880"/>
          </a:xfrm>
          <a:prstGeom prst="rect">
            <a:avLst/>
          </a:prstGeom>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映射过程</a:t>
            </a:r>
          </a:p>
        </p:txBody>
      </p:sp>
      <p:sp>
        <p:nvSpPr>
          <p:cNvPr id="4" name="日期占位符 3"/>
          <p:cNvSpPr>
            <a:spLocks noGrp="1"/>
          </p:cNvSpPr>
          <p:nvPr>
            <p:ph type="dt" sz="half" idx="10"/>
          </p:nvPr>
        </p:nvSpPr>
        <p:spPr/>
        <p:txBody>
          <a:bodyPr/>
          <a:lstStyle/>
          <a:p>
            <a:fld id="{05EE77A1-AF6B-484D-B1CA-C1A2794DA82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52</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51694" y="1776646"/>
            <a:ext cx="4857863" cy="3985679"/>
          </a:xfrm>
          <a:prstGeom prst="rect">
            <a:avLst/>
          </a:prstGeom>
        </p:spPr>
      </p:pic>
      <p:pic>
        <p:nvPicPr>
          <p:cNvPr id="8" name="图片 7"/>
          <p:cNvPicPr>
            <a:picLocks noChangeAspect="1"/>
          </p:cNvPicPr>
          <p:nvPr/>
        </p:nvPicPr>
        <p:blipFill>
          <a:blip r:embed="rId3"/>
          <a:stretch>
            <a:fillRect/>
          </a:stretch>
        </p:blipFill>
        <p:spPr>
          <a:xfrm>
            <a:off x="457200" y="1195386"/>
            <a:ext cx="2334695" cy="343686"/>
          </a:xfrm>
          <a:prstGeom prst="rect">
            <a:avLst/>
          </a:prstGeom>
        </p:spPr>
      </p:pic>
      <p:pic>
        <p:nvPicPr>
          <p:cNvPr id="9" name="图片 8"/>
          <p:cNvPicPr>
            <a:picLocks noChangeAspect="1"/>
          </p:cNvPicPr>
          <p:nvPr/>
        </p:nvPicPr>
        <p:blipFill>
          <a:blip r:embed="rId4"/>
          <a:stretch>
            <a:fillRect/>
          </a:stretch>
        </p:blipFill>
        <p:spPr>
          <a:xfrm>
            <a:off x="4968835" y="1369360"/>
            <a:ext cx="4149465" cy="1768789"/>
          </a:xfrm>
          <a:prstGeom prst="rect">
            <a:avLst/>
          </a:prstGeom>
        </p:spPr>
      </p:pic>
      <p:graphicFrame>
        <p:nvGraphicFramePr>
          <p:cNvPr id="10" name="表格 9"/>
          <p:cNvGraphicFramePr>
            <a:graphicFrameLocks noGrp="1"/>
          </p:cNvGraphicFramePr>
          <p:nvPr/>
        </p:nvGraphicFramePr>
        <p:xfrm>
          <a:off x="5508104" y="3645024"/>
          <a:ext cx="1593939" cy="1844040"/>
        </p:xfrm>
        <a:graphic>
          <a:graphicData uri="http://schemas.openxmlformats.org/drawingml/2006/table">
            <a:tbl>
              <a:tblPr firstRow="1" bandRow="1">
                <a:tableStyleId>{BC89EF96-8CEA-46FF-86C4-4CE0E7609802}</a:tableStyleId>
              </a:tblPr>
              <a:tblGrid>
                <a:gridCol w="1593939">
                  <a:extLst>
                    <a:ext uri="{9D8B030D-6E8A-4147-A177-3AD203B41FA5}">
                      <a16:colId xmlns:a16="http://schemas.microsoft.com/office/drawing/2014/main" val="20000"/>
                    </a:ext>
                  </a:extLst>
                </a:gridCol>
              </a:tblGrid>
              <a:tr h="370840">
                <a:tc>
                  <a:txBody>
                    <a:bodyPr/>
                    <a:lstStyle/>
                    <a:p>
                      <a:r>
                        <a:rPr lang="zh-CN" altLang="en-US" b="0"/>
                        <a:t>读地址</a:t>
                      </a:r>
                      <a:r>
                        <a:rPr lang="en-US" altLang="zh-CN" b="0"/>
                        <a:t>0</a:t>
                      </a:r>
                      <a:r>
                        <a:rPr lang="zh-CN" altLang="en-US" b="0"/>
                        <a:t>的字</a:t>
                      </a:r>
                    </a:p>
                  </a:txBody>
                  <a:tcPr/>
                </a:tc>
                <a:extLst>
                  <a:ext uri="{0D108BD9-81ED-4DB2-BD59-A6C34878D82A}">
                    <a16:rowId xmlns:a16="http://schemas.microsoft.com/office/drawing/2014/main" val="10000"/>
                  </a:ext>
                </a:extLst>
              </a:tr>
              <a:tr h="370840">
                <a:tc>
                  <a:txBody>
                    <a:bodyPr/>
                    <a:lstStyle/>
                    <a:p>
                      <a:r>
                        <a:rPr lang="zh-CN" altLang="en-US" b="0"/>
                        <a:t>读地址</a:t>
                      </a:r>
                      <a:r>
                        <a:rPr lang="en-US" altLang="zh-CN" b="0"/>
                        <a:t>1</a:t>
                      </a:r>
                      <a:r>
                        <a:rPr lang="zh-CN" altLang="en-US" b="0"/>
                        <a:t>的字</a:t>
                      </a:r>
                      <a:endParaRPr lang="en-US" altLang="zh-CN" b="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a:t>读地址</a:t>
                      </a:r>
                      <a:r>
                        <a:rPr lang="en-US" altLang="zh-CN" b="0"/>
                        <a:t>13</a:t>
                      </a:r>
                      <a:r>
                        <a:rPr lang="zh-CN" altLang="en-US" b="0"/>
                        <a:t>的字</a:t>
                      </a:r>
                    </a:p>
                  </a:txBody>
                  <a:tcPr/>
                </a:tc>
                <a:extLst>
                  <a:ext uri="{0D108BD9-81ED-4DB2-BD59-A6C34878D82A}">
                    <a16:rowId xmlns:a16="http://schemas.microsoft.com/office/drawing/2014/main" val="10002"/>
                  </a:ext>
                </a:extLst>
              </a:tr>
              <a:tr h="185420">
                <a:tc>
                  <a:txBody>
                    <a:bodyPr/>
                    <a:lstStyle/>
                    <a:p>
                      <a:r>
                        <a:rPr lang="zh-CN" altLang="en-US" b="0"/>
                        <a:t>读地址</a:t>
                      </a:r>
                      <a:r>
                        <a:rPr lang="en-US" altLang="zh-CN" b="0"/>
                        <a:t>8</a:t>
                      </a:r>
                      <a:r>
                        <a:rPr lang="zh-CN" altLang="en-US" b="0"/>
                        <a:t>的字</a:t>
                      </a:r>
                    </a:p>
                  </a:txBody>
                  <a:tcPr/>
                </a:tc>
                <a:extLst>
                  <a:ext uri="{0D108BD9-81ED-4DB2-BD59-A6C34878D82A}">
                    <a16:rowId xmlns:a16="http://schemas.microsoft.com/office/drawing/2014/main" val="10003"/>
                  </a:ext>
                </a:extLst>
              </a:tr>
              <a:tr h="12192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a:t>读地址</a:t>
                      </a:r>
                      <a:r>
                        <a:rPr lang="en-US" altLang="zh-CN" b="0"/>
                        <a:t>0</a:t>
                      </a:r>
                      <a:r>
                        <a:rPr lang="zh-CN" altLang="en-US" b="0"/>
                        <a:t>的字</a:t>
                      </a:r>
                    </a:p>
                  </a:txBody>
                  <a:tcPr/>
                </a:tc>
                <a:extLst>
                  <a:ext uri="{0D108BD9-81ED-4DB2-BD59-A6C34878D82A}">
                    <a16:rowId xmlns:a16="http://schemas.microsoft.com/office/drawing/2014/main" val="10004"/>
                  </a:ext>
                </a:extLst>
              </a:tr>
            </a:tbl>
          </a:graphicData>
        </a:graphic>
      </p:graphicFrame>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关于抖动（</a:t>
            </a:r>
            <a:r>
              <a:rPr lang="en-US" altLang="zh-CN" dirty="0"/>
              <a:t>thrash</a:t>
            </a:r>
            <a:r>
              <a:rPr lang="zh-CN" altLang="en-US" dirty="0"/>
              <a:t>）</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53</a:t>
            </a:fld>
            <a:endParaRPr lang="zh-CN" altLang="en-US">
              <a:solidFill>
                <a:prstClr val="black">
                  <a:tint val="75000"/>
                </a:prstClr>
              </a:solidFill>
            </a:endParaRPr>
          </a:p>
        </p:txBody>
      </p:sp>
      <p:pic>
        <p:nvPicPr>
          <p:cNvPr id="8" name="图片 7"/>
          <p:cNvPicPr>
            <a:picLocks noChangeAspect="1"/>
          </p:cNvPicPr>
          <p:nvPr/>
        </p:nvPicPr>
        <p:blipFill>
          <a:blip r:embed="rId2"/>
          <a:stretch>
            <a:fillRect/>
          </a:stretch>
        </p:blipFill>
        <p:spPr>
          <a:xfrm>
            <a:off x="469638" y="2295934"/>
            <a:ext cx="3759598" cy="1944216"/>
          </a:xfrm>
          <a:prstGeom prst="rect">
            <a:avLst/>
          </a:prstGeom>
        </p:spPr>
      </p:pic>
      <p:pic>
        <p:nvPicPr>
          <p:cNvPr id="10" name="图片 9"/>
          <p:cNvPicPr>
            <a:picLocks noChangeAspect="1"/>
          </p:cNvPicPr>
          <p:nvPr/>
        </p:nvPicPr>
        <p:blipFill>
          <a:blip r:embed="rId3"/>
          <a:stretch>
            <a:fillRect/>
          </a:stretch>
        </p:blipFill>
        <p:spPr>
          <a:xfrm>
            <a:off x="4295775" y="2295934"/>
            <a:ext cx="4774914" cy="1944216"/>
          </a:xfrm>
          <a:prstGeom prst="rect">
            <a:avLst/>
          </a:prstGeom>
        </p:spPr>
      </p:pic>
      <p:grpSp>
        <p:nvGrpSpPr>
          <p:cNvPr id="14" name="组合 13"/>
          <p:cNvGrpSpPr/>
          <p:nvPr/>
        </p:nvGrpSpPr>
        <p:grpSpPr>
          <a:xfrm>
            <a:off x="1691680" y="4317466"/>
            <a:ext cx="6995120" cy="1790700"/>
            <a:chOff x="1691680" y="4317466"/>
            <a:chExt cx="6995120" cy="1790700"/>
          </a:xfrm>
        </p:grpSpPr>
        <p:pic>
          <p:nvPicPr>
            <p:cNvPr id="12" name="图片 11"/>
            <p:cNvPicPr>
              <a:picLocks noChangeAspect="1"/>
            </p:cNvPicPr>
            <p:nvPr/>
          </p:nvPicPr>
          <p:blipFill>
            <a:blip r:embed="rId4"/>
            <a:stretch>
              <a:fillRect/>
            </a:stretch>
          </p:blipFill>
          <p:spPr>
            <a:xfrm>
              <a:off x="4029075" y="4317466"/>
              <a:ext cx="4657725" cy="1790700"/>
            </a:xfrm>
            <a:prstGeom prst="rect">
              <a:avLst/>
            </a:prstGeom>
          </p:spPr>
        </p:pic>
        <p:sp>
          <p:nvSpPr>
            <p:cNvPr id="13" name="箭头: 右 12"/>
            <p:cNvSpPr/>
            <p:nvPr/>
          </p:nvSpPr>
          <p:spPr>
            <a:xfrm>
              <a:off x="1691680" y="5013176"/>
              <a:ext cx="180020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关于组索引的位置</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54</a:t>
            </a:fld>
            <a:endParaRPr lang="zh-CN" altLang="en-US">
              <a:solidFill>
                <a:prstClr val="black">
                  <a:tint val="75000"/>
                </a:prstClr>
              </a:solidFill>
            </a:endParaRPr>
          </a:p>
        </p:txBody>
      </p:sp>
      <p:pic>
        <p:nvPicPr>
          <p:cNvPr id="8" name="图片 7"/>
          <p:cNvPicPr>
            <a:picLocks noChangeAspect="1"/>
          </p:cNvPicPr>
          <p:nvPr/>
        </p:nvPicPr>
        <p:blipFill>
          <a:blip r:embed="rId2"/>
          <a:stretch>
            <a:fillRect/>
          </a:stretch>
        </p:blipFill>
        <p:spPr>
          <a:xfrm>
            <a:off x="2195736" y="1973776"/>
            <a:ext cx="5019675" cy="3886200"/>
          </a:xfrm>
          <a:prstGeom prst="rect">
            <a:avLst/>
          </a:prstGeom>
        </p:spPr>
      </p:pic>
    </p:spTree>
  </p:cSld>
  <p:clrMapOvr>
    <a:masterClrMapping/>
  </p:clrMapOvr>
  <p:transition spd="slow" advTm="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特点</a:t>
            </a:r>
          </a:p>
        </p:txBody>
      </p:sp>
      <p:sp>
        <p:nvSpPr>
          <p:cNvPr id="3" name="内容占位符 2"/>
          <p:cNvSpPr>
            <a:spLocks noGrp="1"/>
          </p:cNvSpPr>
          <p:nvPr>
            <p:ph idx="1"/>
          </p:nvPr>
        </p:nvSpPr>
        <p:spPr/>
        <p:txBody>
          <a:bodyPr/>
          <a:lstStyle/>
          <a:p>
            <a:pPr>
              <a:lnSpc>
                <a:spcPct val="150000"/>
              </a:lnSpc>
            </a:pPr>
            <a:r>
              <a:rPr lang="zh-CN" altLang="en-US" dirty="0"/>
              <a:t>硬件实现很简单</a:t>
            </a:r>
            <a:r>
              <a:rPr lang="en-US" altLang="zh-CN" dirty="0"/>
              <a:t>, </a:t>
            </a:r>
            <a:r>
              <a:rPr lang="zh-CN" altLang="en-US" dirty="0"/>
              <a:t>不需要相联访问存储器</a:t>
            </a:r>
            <a:endParaRPr lang="en-US" altLang="zh-CN" dirty="0"/>
          </a:p>
          <a:p>
            <a:pPr>
              <a:lnSpc>
                <a:spcPct val="150000"/>
              </a:lnSpc>
            </a:pPr>
            <a:r>
              <a:rPr lang="zh-CN" altLang="en-US" dirty="0"/>
              <a:t>访问速度也比较快</a:t>
            </a:r>
            <a:r>
              <a:rPr lang="en-US" altLang="zh-CN" dirty="0"/>
              <a:t>, </a:t>
            </a:r>
            <a:r>
              <a:rPr lang="zh-CN" altLang="en-US" dirty="0"/>
              <a:t>实际上不做地址变换</a:t>
            </a:r>
          </a:p>
          <a:p>
            <a:pPr>
              <a:lnSpc>
                <a:spcPct val="150000"/>
              </a:lnSpc>
            </a:pPr>
            <a:r>
              <a:rPr lang="zh-CN" altLang="en-US" dirty="0"/>
              <a:t>块的冲突率较高</a:t>
            </a:r>
          </a:p>
          <a:p>
            <a:pPr marL="0" indent="0">
              <a:lnSpc>
                <a:spcPct val="150000"/>
              </a:lnSpc>
              <a:buNone/>
            </a:pPr>
            <a:endParaRPr lang="zh-CN" altLang="en-US" dirty="0"/>
          </a:p>
        </p:txBody>
      </p:sp>
      <p:sp>
        <p:nvSpPr>
          <p:cNvPr id="4" name="日期占位符 3"/>
          <p:cNvSpPr>
            <a:spLocks noGrp="1"/>
          </p:cNvSpPr>
          <p:nvPr>
            <p:ph type="dt" sz="half" idx="10"/>
          </p:nvPr>
        </p:nvSpPr>
        <p:spPr/>
        <p:txBody>
          <a:bodyPr/>
          <a:lstStyle/>
          <a:p>
            <a:fld id="{564CB247-FB02-4BFB-A481-C4F0CF713E4E}"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55</a:t>
            </a:fld>
            <a:endParaRPr lang="zh-CN" altLang="en-US">
              <a:solidFill>
                <a:prstClr val="black">
                  <a:tint val="75000"/>
                </a:prstClr>
              </a:solidFill>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组相联映像</a:t>
            </a:r>
          </a:p>
        </p:txBody>
      </p:sp>
      <p:sp>
        <p:nvSpPr>
          <p:cNvPr id="4" name="日期占位符 3"/>
          <p:cNvSpPr>
            <a:spLocks noGrp="1"/>
          </p:cNvSpPr>
          <p:nvPr>
            <p:ph type="dt" sz="half" idx="10"/>
          </p:nvPr>
        </p:nvSpPr>
        <p:spPr/>
        <p:txBody>
          <a:bodyPr/>
          <a:lstStyle/>
          <a:p>
            <a:fld id="{D9D167CD-7CD2-4D13-A13D-C7CB3BF5B78D}"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56</a:t>
            </a:fld>
            <a:endParaRPr lang="zh-CN" altLang="en-US">
              <a:solidFill>
                <a:prstClr val="black">
                  <a:tint val="75000"/>
                </a:prstClr>
              </a:solidFill>
            </a:endParaRPr>
          </a:p>
        </p:txBody>
      </p:sp>
      <p:pic>
        <p:nvPicPr>
          <p:cNvPr id="9" name="内容占位符 6"/>
          <p:cNvPicPr>
            <a:picLocks noChangeAspect="1"/>
          </p:cNvPicPr>
          <p:nvPr/>
        </p:nvPicPr>
        <p:blipFill>
          <a:blip r:embed="rId2"/>
          <a:stretch>
            <a:fillRect/>
          </a:stretch>
        </p:blipFill>
        <p:spPr>
          <a:xfrm>
            <a:off x="1835696" y="2708920"/>
            <a:ext cx="5221560" cy="2610780"/>
          </a:xfrm>
          <a:prstGeom prst="rect">
            <a:avLst/>
          </a:prstGeom>
        </p:spPr>
      </p:pic>
      <p:sp>
        <p:nvSpPr>
          <p:cNvPr id="11" name="内容占位符 10"/>
          <p:cNvSpPr>
            <a:spLocks noGrp="1"/>
          </p:cNvSpPr>
          <p:nvPr>
            <p:ph idx="1"/>
          </p:nvPr>
        </p:nvSpPr>
        <p:spPr/>
        <p:txBody>
          <a:bodyPr/>
          <a:lstStyle/>
          <a:p>
            <a:pPr>
              <a:lnSpc>
                <a:spcPct val="150000"/>
              </a:lnSpc>
            </a:pPr>
            <a:r>
              <a:rPr lang="zh-CN" altLang="en-US"/>
              <a:t>主存分成与</a:t>
            </a:r>
            <a:r>
              <a:rPr lang="en-US" altLang="zh-CN"/>
              <a:t>cache</a:t>
            </a:r>
            <a:r>
              <a:rPr lang="zh-CN" altLang="en-US"/>
              <a:t>大小相同的区域，每个组内的包括多行</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组选择</a:t>
            </a:r>
          </a:p>
        </p:txBody>
      </p:sp>
      <p:sp>
        <p:nvSpPr>
          <p:cNvPr id="4" name="日期占位符 3"/>
          <p:cNvSpPr>
            <a:spLocks noGrp="1"/>
          </p:cNvSpPr>
          <p:nvPr>
            <p:ph type="dt" sz="half" idx="10"/>
          </p:nvPr>
        </p:nvSpPr>
        <p:spPr/>
        <p:txBody>
          <a:bodyPr/>
          <a:lstStyle/>
          <a:p>
            <a:fld id="{70DCB56A-16E5-43A2-922F-C32B495C8261}"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57</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037062" y="1976814"/>
            <a:ext cx="7069876" cy="3240360"/>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行匹配与字选择</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4" name="日期占位符 3"/>
          <p:cNvSpPr>
            <a:spLocks noGrp="1"/>
          </p:cNvSpPr>
          <p:nvPr>
            <p:ph type="dt" sz="half" idx="10"/>
          </p:nvPr>
        </p:nvSpPr>
        <p:spPr/>
        <p:txBody>
          <a:bodyPr/>
          <a:lstStyle/>
          <a:p>
            <a:fld id="{5B267A1B-B7FA-432A-AA1A-A6E104816EE3}"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58</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115616" y="2060848"/>
            <a:ext cx="6671214" cy="3096344"/>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全相联映像</a:t>
            </a:r>
          </a:p>
        </p:txBody>
      </p:sp>
      <p:sp>
        <p:nvSpPr>
          <p:cNvPr id="3" name="内容占位符 2"/>
          <p:cNvSpPr>
            <a:spLocks noGrp="1"/>
          </p:cNvSpPr>
          <p:nvPr>
            <p:ph idx="1"/>
          </p:nvPr>
        </p:nvSpPr>
        <p:spPr/>
        <p:txBody>
          <a:bodyPr/>
          <a:lstStyle/>
          <a:p>
            <a:pPr>
              <a:lnSpc>
                <a:spcPct val="150000"/>
              </a:lnSpc>
            </a:pPr>
            <a:r>
              <a:rPr lang="zh-CN" altLang="en-US"/>
              <a:t>主存中一块可以装入到</a:t>
            </a:r>
            <a:r>
              <a:rPr lang="en-US" altLang="zh-CN"/>
              <a:t>cache</a:t>
            </a:r>
            <a:r>
              <a:rPr lang="zh-CN" altLang="en-US"/>
              <a:t>中任意一块的位置上，相当于只有一个分组。</a:t>
            </a:r>
          </a:p>
        </p:txBody>
      </p:sp>
      <p:sp>
        <p:nvSpPr>
          <p:cNvPr id="4" name="日期占位符 3"/>
          <p:cNvSpPr>
            <a:spLocks noGrp="1"/>
          </p:cNvSpPr>
          <p:nvPr>
            <p:ph type="dt" sz="half" idx="10"/>
          </p:nvPr>
        </p:nvSpPr>
        <p:spPr/>
        <p:txBody>
          <a:bodyPr/>
          <a:lstStyle/>
          <a:p>
            <a:fld id="{E7C35156-E063-49EB-8EE8-240449FD99A1}"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59</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187624" y="2996952"/>
            <a:ext cx="6989577" cy="2016224"/>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1264" y="725416"/>
            <a:ext cx="7355160" cy="4838672"/>
          </a:xfrm>
        </p:spPr>
        <p:txBody>
          <a:bodyPr>
            <a:normAutofit fontScale="85000" lnSpcReduction="20000"/>
          </a:bodyPr>
          <a:lstStyle/>
          <a:p>
            <a:pPr>
              <a:lnSpc>
                <a:spcPct val="160000"/>
              </a:lnSpc>
            </a:pPr>
            <a:r>
              <a:rPr lang="zh-CN" altLang="en-US" dirty="0"/>
              <a:t>动态访问随机存储器</a:t>
            </a:r>
            <a:r>
              <a:rPr lang="en-US" altLang="zh-CN" dirty="0"/>
              <a:t>DRAM</a:t>
            </a:r>
          </a:p>
          <a:p>
            <a:pPr>
              <a:lnSpc>
                <a:spcPct val="160000"/>
              </a:lnSpc>
            </a:pPr>
            <a:r>
              <a:rPr lang="zh-CN" altLang="en-US" dirty="0"/>
              <a:t>特点</a:t>
            </a:r>
            <a:endParaRPr lang="en-US" altLang="zh-CN" dirty="0"/>
          </a:p>
          <a:p>
            <a:pPr lvl="1">
              <a:lnSpc>
                <a:spcPct val="160000"/>
              </a:lnSpc>
            </a:pPr>
            <a:r>
              <a:rPr lang="zh-CN" altLang="en-US" dirty="0"/>
              <a:t>速度比</a:t>
            </a:r>
            <a:r>
              <a:rPr lang="en-US" altLang="zh-CN" dirty="0"/>
              <a:t>SRAM</a:t>
            </a:r>
            <a:r>
              <a:rPr lang="zh-CN" altLang="en-US" dirty="0"/>
              <a:t>慢，容量比</a:t>
            </a:r>
            <a:r>
              <a:rPr lang="en-US" altLang="zh-CN" dirty="0"/>
              <a:t>SRAM</a:t>
            </a:r>
            <a:r>
              <a:rPr lang="zh-CN" altLang="en-US" dirty="0"/>
              <a:t>更大。</a:t>
            </a:r>
            <a:endParaRPr lang="en-US" altLang="zh-CN" dirty="0"/>
          </a:p>
          <a:p>
            <a:pPr lvl="1">
              <a:lnSpc>
                <a:spcPct val="160000"/>
              </a:lnSpc>
            </a:pPr>
            <a:r>
              <a:rPr lang="zh-CN" altLang="en-US" dirty="0"/>
              <a:t>对干扰敏感，会产生漏电，需要刷新</a:t>
            </a:r>
            <a:endParaRPr lang="en-US" altLang="zh-CN" dirty="0"/>
          </a:p>
          <a:p>
            <a:pPr>
              <a:lnSpc>
                <a:spcPct val="160000"/>
              </a:lnSpc>
            </a:pPr>
            <a:r>
              <a:rPr lang="zh-CN" altLang="en-US" dirty="0"/>
              <a:t>增强的</a:t>
            </a:r>
            <a:r>
              <a:rPr lang="en-US" altLang="zh-CN" dirty="0"/>
              <a:t>DRAM</a:t>
            </a:r>
          </a:p>
          <a:p>
            <a:pPr lvl="1">
              <a:lnSpc>
                <a:spcPct val="160000"/>
              </a:lnSpc>
            </a:pPr>
            <a:r>
              <a:rPr lang="zh-CN" altLang="en-US" dirty="0"/>
              <a:t>同步动态随机存取内存</a:t>
            </a:r>
            <a:r>
              <a:rPr lang="en-US" altLang="zh-CN" dirty="0"/>
              <a:t>SDRAM</a:t>
            </a:r>
            <a:r>
              <a:rPr lang="zh-CN" altLang="en-US" dirty="0"/>
              <a:t>（</a:t>
            </a:r>
            <a:r>
              <a:rPr lang="en-US" altLang="zh-CN" b="0" i="0" dirty="0">
                <a:solidFill>
                  <a:srgbClr val="333333"/>
                </a:solidFill>
                <a:effectLst/>
                <a:latin typeface="Arial" panose="020B0604020202020204" pitchFamily="34" charset="0"/>
              </a:rPr>
              <a:t>synchronous dynamic random-access memory</a:t>
            </a:r>
            <a:r>
              <a:rPr lang="zh-CN" altLang="en-US" dirty="0"/>
              <a:t>）</a:t>
            </a:r>
            <a:endParaRPr lang="en-US" altLang="zh-CN" dirty="0"/>
          </a:p>
          <a:p>
            <a:pPr lvl="1">
              <a:lnSpc>
                <a:spcPct val="160000"/>
              </a:lnSpc>
            </a:pPr>
            <a:r>
              <a:rPr lang="zh-CN" altLang="en-US" dirty="0"/>
              <a:t>双倍速率同步动态随机存储器</a:t>
            </a:r>
            <a:r>
              <a:rPr lang="en-US" altLang="zh-CN" dirty="0"/>
              <a:t>DDR SDRAM</a:t>
            </a:r>
            <a:r>
              <a:rPr lang="zh-CN" altLang="en-US" dirty="0"/>
              <a:t>（</a:t>
            </a:r>
            <a:r>
              <a:rPr lang="en-US" altLang="zh-CN" b="0" i="0" dirty="0">
                <a:solidFill>
                  <a:srgbClr val="333333"/>
                </a:solidFill>
                <a:effectLst/>
                <a:latin typeface="Helvetica Neue"/>
              </a:rPr>
              <a:t> Double Data Rate </a:t>
            </a:r>
            <a:r>
              <a:rPr lang="zh-CN" altLang="en-US" dirty="0"/>
              <a:t>）</a:t>
            </a:r>
            <a:endParaRPr lang="en-US" altLang="zh-CN" dirty="0"/>
          </a:p>
        </p:txBody>
      </p:sp>
      <p:sp>
        <p:nvSpPr>
          <p:cNvPr id="4" name="日期占位符 3"/>
          <p:cNvSpPr>
            <a:spLocks noGrp="1"/>
          </p:cNvSpPr>
          <p:nvPr>
            <p:ph type="dt" sz="half" idx="10"/>
          </p:nvPr>
        </p:nvSpPr>
        <p:spPr/>
        <p:txBody>
          <a:bodyPr/>
          <a:lstStyle/>
          <a:p>
            <a:fld id="{BD3D2E64-8356-4F8E-A845-D0E6BA31B641}"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a:t>
            </a:fld>
            <a:endParaRPr lang="zh-CN" altLang="en-US">
              <a:solidFill>
                <a:prstClr val="black">
                  <a:tint val="75000"/>
                </a:prstClr>
              </a:solidFill>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组选择</a:t>
            </a:r>
          </a:p>
        </p:txBody>
      </p:sp>
      <p:sp>
        <p:nvSpPr>
          <p:cNvPr id="4" name="日期占位符 3"/>
          <p:cNvSpPr>
            <a:spLocks noGrp="1"/>
          </p:cNvSpPr>
          <p:nvPr>
            <p:ph type="dt" sz="half" idx="10"/>
          </p:nvPr>
        </p:nvSpPr>
        <p:spPr/>
        <p:txBody>
          <a:bodyPr/>
          <a:lstStyle/>
          <a:p>
            <a:fld id="{22DA7C8D-EE34-4386-A5D1-E7C82C17703E}"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60</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315755" y="2204864"/>
            <a:ext cx="6512489" cy="1980936"/>
          </a:xfrm>
          <a:prstGeom prst="rect">
            <a:avLst/>
          </a:prstGeom>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行匹配与字选择</a:t>
            </a:r>
          </a:p>
        </p:txBody>
      </p:sp>
      <p:sp>
        <p:nvSpPr>
          <p:cNvPr id="4" name="日期占位符 3"/>
          <p:cNvSpPr>
            <a:spLocks noGrp="1"/>
          </p:cNvSpPr>
          <p:nvPr>
            <p:ph type="dt" sz="half" idx="10"/>
          </p:nvPr>
        </p:nvSpPr>
        <p:spPr/>
        <p:txBody>
          <a:bodyPr/>
          <a:lstStyle/>
          <a:p>
            <a:fld id="{1FE41829-79A7-46DC-B758-04F1E74754BD}"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61</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547664" y="2132856"/>
            <a:ext cx="5649231" cy="3240360"/>
          </a:xfrm>
          <a:prstGeom prst="rect">
            <a:avLst/>
          </a:prstGeom>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62</a:t>
            </a:fld>
            <a:endParaRPr lang="zh-CN" altLang="en-US">
              <a:solidFill>
                <a:prstClr val="black">
                  <a:tint val="75000"/>
                </a:prstClr>
              </a:solidFill>
            </a:endParaRPr>
          </a:p>
        </p:txBody>
      </p:sp>
      <p:pic>
        <p:nvPicPr>
          <p:cNvPr id="10" name="图片 9"/>
          <p:cNvPicPr>
            <a:picLocks noChangeAspect="1"/>
          </p:cNvPicPr>
          <p:nvPr/>
        </p:nvPicPr>
        <p:blipFill>
          <a:blip r:embed="rId2"/>
          <a:stretch>
            <a:fillRect/>
          </a:stretch>
        </p:blipFill>
        <p:spPr>
          <a:xfrm>
            <a:off x="1487953" y="0"/>
            <a:ext cx="6168093" cy="6858000"/>
          </a:xfrm>
          <a:prstGeom prst="rect">
            <a:avLst/>
          </a:prstGeom>
        </p:spPr>
      </p:pic>
    </p:spTree>
  </p:cSld>
  <p:clrMapOvr>
    <a:masterClrMapping/>
  </p:clrMapOvr>
  <p:transition spd="slow" advTm="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en-US" altLang="zh-CN" dirty="0"/>
              <a:t>Cache</a:t>
            </a:r>
            <a:r>
              <a:rPr lang="zh-CN" altLang="en-US" dirty="0"/>
              <a:t>的一致性问题</a:t>
            </a:r>
          </a:p>
        </p:txBody>
      </p:sp>
      <p:sp>
        <p:nvSpPr>
          <p:cNvPr id="3" name="内容占位符 2"/>
          <p:cNvSpPr>
            <a:spLocks noGrp="1"/>
          </p:cNvSpPr>
          <p:nvPr>
            <p:ph idx="1"/>
          </p:nvPr>
        </p:nvSpPr>
        <p:spPr>
          <a:xfrm>
            <a:off x="482809" y="1182616"/>
            <a:ext cx="8229600" cy="4525963"/>
          </a:xfrm>
        </p:spPr>
        <p:txBody>
          <a:bodyPr/>
          <a:lstStyle/>
          <a:p>
            <a:pPr>
              <a:lnSpc>
                <a:spcPct val="150000"/>
              </a:lnSpc>
            </a:pPr>
            <a:r>
              <a:rPr lang="zh-CN" altLang="en-US" dirty="0"/>
              <a:t>原因：</a:t>
            </a:r>
            <a:endParaRPr lang="en-US" altLang="zh-CN" dirty="0"/>
          </a:p>
          <a:p>
            <a:pPr>
              <a:lnSpc>
                <a:spcPct val="150000"/>
              </a:lnSpc>
            </a:pPr>
            <a:r>
              <a:rPr lang="en-US" altLang="zh-CN" dirty="0"/>
              <a:t>CPU</a:t>
            </a:r>
            <a:r>
              <a:rPr lang="zh-CN" altLang="en-US" dirty="0"/>
              <a:t>写</a:t>
            </a:r>
            <a:r>
              <a:rPr lang="en-US" altLang="zh-CN" dirty="0"/>
              <a:t>Cache</a:t>
            </a:r>
            <a:r>
              <a:rPr lang="zh-CN" altLang="en-US" dirty="0"/>
              <a:t>的时候，修改了</a:t>
            </a:r>
            <a:r>
              <a:rPr lang="en-US" altLang="zh-CN" dirty="0"/>
              <a:t>Cache</a:t>
            </a:r>
            <a:r>
              <a:rPr lang="zh-CN" altLang="en-US" dirty="0"/>
              <a:t>的内容，但主存对应单元的内容与</a:t>
            </a:r>
            <a:r>
              <a:rPr lang="en-US" altLang="zh-CN" dirty="0"/>
              <a:t>cache</a:t>
            </a:r>
            <a:r>
              <a:rPr lang="zh-CN" altLang="en-US" dirty="0"/>
              <a:t>单元内容不一致；</a:t>
            </a:r>
          </a:p>
          <a:p>
            <a:pPr>
              <a:lnSpc>
                <a:spcPct val="150000"/>
              </a:lnSpc>
            </a:pPr>
            <a:r>
              <a:rPr lang="en-US" altLang="zh-CN" dirty="0"/>
              <a:t>I/O</a:t>
            </a:r>
            <a:r>
              <a:rPr lang="zh-CN" altLang="en-US" dirty="0"/>
              <a:t>设备读入数据到主存，修改了主存某单元的内容，而</a:t>
            </a:r>
            <a:r>
              <a:rPr lang="en-US" altLang="zh-CN" dirty="0"/>
              <a:t>Cache</a:t>
            </a:r>
            <a:r>
              <a:rPr lang="zh-CN" altLang="en-US" dirty="0"/>
              <a:t>中的内容还没有修改，也会使得</a:t>
            </a:r>
            <a:r>
              <a:rPr lang="en-US" altLang="zh-CN" dirty="0"/>
              <a:t>cache</a:t>
            </a:r>
            <a:r>
              <a:rPr lang="zh-CN" altLang="en-US" dirty="0"/>
              <a:t>与主存的单元内容不一致</a:t>
            </a:r>
          </a:p>
          <a:p>
            <a:pPr marL="0" indent="0">
              <a:lnSpc>
                <a:spcPct val="150000"/>
              </a:lnSpc>
              <a:buNone/>
            </a:pPr>
            <a:endParaRPr lang="zh-CN" altLang="en-US" dirty="0"/>
          </a:p>
        </p:txBody>
      </p:sp>
      <p:sp>
        <p:nvSpPr>
          <p:cNvPr id="4" name="日期占位符 3"/>
          <p:cNvSpPr>
            <a:spLocks noGrp="1"/>
          </p:cNvSpPr>
          <p:nvPr>
            <p:ph type="dt" sz="half" idx="10"/>
          </p:nvPr>
        </p:nvSpPr>
        <p:spPr/>
        <p:txBody>
          <a:bodyPr/>
          <a:lstStyle/>
          <a:p>
            <a:fld id="{F5B5DC54-E74B-4CE6-8326-0122095C2F02}"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63</a:t>
            </a:fld>
            <a:endParaRPr lang="zh-CN" altLang="en-US">
              <a:solidFill>
                <a:prstClr val="black">
                  <a:tint val="75000"/>
                </a:prstClr>
              </a:solidFill>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a:bodyPr>
          <a:lstStyle/>
          <a:p>
            <a:pPr>
              <a:lnSpc>
                <a:spcPct val="150000"/>
              </a:lnSpc>
            </a:pPr>
            <a:r>
              <a:rPr lang="zh-CN" altLang="en-US" dirty="0"/>
              <a:t>当写命中时</a:t>
            </a:r>
            <a:endParaRPr lang="en-US" altLang="zh-CN" dirty="0"/>
          </a:p>
          <a:p>
            <a:pPr marL="342900" lvl="1" indent="-342900">
              <a:lnSpc>
                <a:spcPct val="150000"/>
              </a:lnSpc>
              <a:buFont typeface="Arial" panose="020B0604020202020204" pitchFamily="34" charset="0"/>
              <a:buChar char="•"/>
            </a:pPr>
            <a:r>
              <a:rPr lang="zh-CN" altLang="en-US" sz="2800" dirty="0">
                <a:latin typeface="宋体" panose="02010600030101010101" pitchFamily="2" charset="-122"/>
              </a:rPr>
              <a:t>写直达法（</a:t>
            </a:r>
            <a:r>
              <a:rPr lang="en-US" altLang="zh-CN" sz="2800" dirty="0">
                <a:latin typeface="宋体" panose="02010600030101010101" pitchFamily="2" charset="-122"/>
              </a:rPr>
              <a:t>write-through</a:t>
            </a:r>
            <a:r>
              <a:rPr lang="zh-CN" altLang="en-US" sz="2800" dirty="0">
                <a:latin typeface="宋体" panose="02010600030101010101" pitchFamily="2" charset="-122"/>
              </a:rPr>
              <a:t>）：</a:t>
            </a:r>
            <a:r>
              <a:rPr lang="en-US" altLang="zh-CN" sz="2800" dirty="0">
                <a:latin typeface="宋体" panose="02010600030101010101" pitchFamily="2" charset="-122"/>
              </a:rPr>
              <a:t>CPU</a:t>
            </a:r>
            <a:r>
              <a:rPr lang="zh-CN" altLang="en-US" sz="2800" dirty="0">
                <a:latin typeface="宋体" panose="02010600030101010101" pitchFamily="2" charset="-122"/>
              </a:rPr>
              <a:t>进行写操作时，利用</a:t>
            </a:r>
            <a:r>
              <a:rPr lang="en-US" altLang="zh-CN" sz="2800" dirty="0">
                <a:latin typeface="宋体" panose="02010600030101010101" pitchFamily="2" charset="-122"/>
              </a:rPr>
              <a:t>CPU</a:t>
            </a:r>
            <a:r>
              <a:rPr lang="zh-CN" altLang="en-US" sz="2800" dirty="0">
                <a:latin typeface="宋体" panose="02010600030101010101" pitchFamily="2" charset="-122"/>
              </a:rPr>
              <a:t>与主存的通路，将块写入</a:t>
            </a:r>
            <a:r>
              <a:rPr lang="en-US" altLang="zh-CN" sz="2800" dirty="0">
                <a:latin typeface="宋体" panose="02010600030101010101" pitchFamily="2" charset="-122"/>
              </a:rPr>
              <a:t>Cache</a:t>
            </a:r>
            <a:r>
              <a:rPr lang="zh-CN" altLang="en-US" sz="2800" dirty="0">
                <a:latin typeface="宋体" panose="02010600030101010101" pitchFamily="2" charset="-122"/>
              </a:rPr>
              <a:t>中，也写入到主存。</a:t>
            </a:r>
            <a:endParaRPr lang="en-US" altLang="zh-CN" sz="2800" dirty="0">
              <a:latin typeface="宋体" panose="02010600030101010101" pitchFamily="2" charset="-122"/>
            </a:endParaRPr>
          </a:p>
          <a:p>
            <a:pPr>
              <a:lnSpc>
                <a:spcPct val="150000"/>
              </a:lnSpc>
            </a:pPr>
            <a:r>
              <a:rPr lang="zh-CN" altLang="en-US" dirty="0"/>
              <a:t>写回法（</a:t>
            </a:r>
            <a:r>
              <a:rPr lang="en-US" altLang="zh-CN" dirty="0"/>
              <a:t>write-back</a:t>
            </a:r>
            <a:r>
              <a:rPr lang="zh-CN" altLang="en-US" dirty="0"/>
              <a:t>）：</a:t>
            </a:r>
            <a:r>
              <a:rPr lang="en-US" altLang="zh-CN" dirty="0">
                <a:latin typeface="宋体" panose="02010600030101010101" pitchFamily="2" charset="-122"/>
              </a:rPr>
              <a:t> CPU</a:t>
            </a:r>
            <a:r>
              <a:rPr lang="zh-CN" altLang="en-US" dirty="0">
                <a:latin typeface="宋体" panose="02010600030101010101" pitchFamily="2" charset="-122"/>
              </a:rPr>
              <a:t>在执行写操作时，信息只写入</a:t>
            </a:r>
            <a:r>
              <a:rPr lang="en-US" altLang="zh-CN" dirty="0">
                <a:latin typeface="宋体" panose="02010600030101010101" pitchFamily="2" charset="-122"/>
              </a:rPr>
              <a:t>Cache,</a:t>
            </a:r>
            <a:r>
              <a:rPr lang="zh-CN" altLang="en-US" dirty="0">
                <a:latin typeface="宋体" panose="02010600030101010101" pitchFamily="2" charset="-122"/>
              </a:rPr>
              <a:t>而不写入主存，仅当替换时，才将修改过的</a:t>
            </a:r>
            <a:r>
              <a:rPr lang="en-US" altLang="zh-CN" dirty="0">
                <a:latin typeface="宋体" panose="02010600030101010101" pitchFamily="2" charset="-122"/>
              </a:rPr>
              <a:t>Cache</a:t>
            </a:r>
            <a:r>
              <a:rPr lang="zh-CN" altLang="en-US" dirty="0">
                <a:latin typeface="宋体" panose="02010600030101010101" pitchFamily="2" charset="-122"/>
              </a:rPr>
              <a:t>内容块写回到主存中</a:t>
            </a:r>
            <a:endParaRPr lang="en-US" altLang="zh-CN" dirty="0"/>
          </a:p>
        </p:txBody>
      </p:sp>
      <p:sp>
        <p:nvSpPr>
          <p:cNvPr id="4" name="日期占位符 3"/>
          <p:cNvSpPr>
            <a:spLocks noGrp="1"/>
          </p:cNvSpPr>
          <p:nvPr>
            <p:ph type="dt" sz="half" idx="10"/>
          </p:nvPr>
        </p:nvSpPr>
        <p:spPr/>
        <p:txBody>
          <a:bodyPr/>
          <a:lstStyle/>
          <a:p>
            <a:fld id="{93264C9D-8205-4AB4-9206-1E4818E1C7D5}"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64</a:t>
            </a:fld>
            <a:endParaRPr lang="zh-CN" altLang="en-US">
              <a:solidFill>
                <a:prstClr val="black">
                  <a:tint val="75000"/>
                </a:prstClr>
              </a:solidFill>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pPr>
            <a:r>
              <a:rPr lang="zh-CN" altLang="en-US" dirty="0"/>
              <a:t>当写不命中时</a:t>
            </a:r>
          </a:p>
          <a:p>
            <a:pPr>
              <a:lnSpc>
                <a:spcPct val="150000"/>
              </a:lnSpc>
            </a:pPr>
            <a:r>
              <a:rPr lang="zh-CN" altLang="en-US" dirty="0"/>
              <a:t>不按写分配法（</a:t>
            </a:r>
            <a:r>
              <a:rPr lang="en-US" altLang="zh-CN" dirty="0"/>
              <a:t>not- write-allocate</a:t>
            </a:r>
            <a:r>
              <a:rPr lang="zh-CN" altLang="en-US" dirty="0"/>
              <a:t>）：只写入主存，不将该块从主存调入</a:t>
            </a:r>
            <a:r>
              <a:rPr lang="en-US" altLang="zh-CN" dirty="0"/>
              <a:t>Cache</a:t>
            </a:r>
          </a:p>
          <a:p>
            <a:pPr>
              <a:lnSpc>
                <a:spcPct val="150000"/>
              </a:lnSpc>
            </a:pPr>
            <a:r>
              <a:rPr lang="zh-CN" altLang="en-US" dirty="0"/>
              <a:t>按写分配法（</a:t>
            </a:r>
            <a:r>
              <a:rPr lang="en-US" altLang="zh-CN" dirty="0"/>
              <a:t>write-allocate</a:t>
            </a:r>
            <a:r>
              <a:rPr lang="zh-CN" altLang="en-US" dirty="0"/>
              <a:t>）：除了写入主存外，还将该块由主存调入</a:t>
            </a:r>
            <a:r>
              <a:rPr lang="en-US" altLang="zh-CN" dirty="0"/>
              <a:t>Cache</a:t>
            </a:r>
          </a:p>
          <a:p>
            <a:pPr>
              <a:lnSpc>
                <a:spcPct val="150000"/>
              </a:lnSpc>
            </a:pPr>
            <a:endParaRPr lang="zh-CN" altLang="en-US" dirty="0"/>
          </a:p>
        </p:txBody>
      </p:sp>
      <p:sp>
        <p:nvSpPr>
          <p:cNvPr id="4" name="日期占位符 3"/>
          <p:cNvSpPr>
            <a:spLocks noGrp="1"/>
          </p:cNvSpPr>
          <p:nvPr>
            <p:ph type="dt" sz="half" idx="10"/>
          </p:nvPr>
        </p:nvSpPr>
        <p:spPr/>
        <p:txBody>
          <a:bodyPr/>
          <a:lstStyle/>
          <a:p>
            <a:fld id="{AF8E57F6-CBCC-4D50-A531-13183558ECFC}"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65</a:t>
            </a:fld>
            <a:endParaRPr lang="zh-CN" altLang="en-US">
              <a:solidFill>
                <a:prstClr val="black">
                  <a:tint val="75000"/>
                </a:prstClr>
              </a:solidFill>
            </a:endParaRP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示例：</a:t>
            </a:r>
            <a:r>
              <a:rPr lang="en-US" altLang="zh-CN"/>
              <a:t>Intel i7</a:t>
            </a:r>
            <a:r>
              <a:rPr lang="zh-CN" altLang="en-US"/>
              <a:t>的高速缓存层次结构</a:t>
            </a:r>
          </a:p>
        </p:txBody>
      </p:sp>
      <p:sp>
        <p:nvSpPr>
          <p:cNvPr id="4" name="日期占位符 3"/>
          <p:cNvSpPr>
            <a:spLocks noGrp="1"/>
          </p:cNvSpPr>
          <p:nvPr>
            <p:ph type="dt" sz="half" idx="10"/>
          </p:nvPr>
        </p:nvSpPr>
        <p:spPr/>
        <p:txBody>
          <a:bodyPr/>
          <a:lstStyle/>
          <a:p>
            <a:fld id="{01F29D61-0A04-460D-BC1F-721CF720F317}"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66</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763688" y="1182616"/>
            <a:ext cx="5222648" cy="4677360"/>
          </a:xfrm>
          <a:prstGeom prst="rect">
            <a:avLst/>
          </a:prstGeom>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a:t>
            </a:r>
            <a:r>
              <a:rPr lang="en-US" altLang="zh-CN" dirty="0"/>
              <a:t>cache</a:t>
            </a:r>
            <a:r>
              <a:rPr lang="zh-CN" altLang="en-US" dirty="0"/>
              <a:t>的性能评价与影响因素</a:t>
            </a:r>
          </a:p>
        </p:txBody>
      </p:sp>
      <p:sp>
        <p:nvSpPr>
          <p:cNvPr id="4" name="日期占位符 3"/>
          <p:cNvSpPr>
            <a:spLocks noGrp="1"/>
          </p:cNvSpPr>
          <p:nvPr>
            <p:ph type="dt" sz="half" idx="10"/>
          </p:nvPr>
        </p:nvSpPr>
        <p:spPr/>
        <p:txBody>
          <a:bodyPr/>
          <a:lstStyle/>
          <a:p>
            <a:fld id="{E9DA7995-0DE2-4D6C-B38C-17C911F5C207}"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67</a:t>
            </a:fld>
            <a:endParaRPr lang="zh-CN" altLang="en-US">
              <a:solidFill>
                <a:prstClr val="black">
                  <a:tint val="75000"/>
                </a:prstClr>
              </a:solidFill>
            </a:endParaRPr>
          </a:p>
        </p:txBody>
      </p:sp>
      <p:sp>
        <p:nvSpPr>
          <p:cNvPr id="8" name="内容占位符 7"/>
          <p:cNvSpPr>
            <a:spLocks noGrp="1"/>
          </p:cNvSpPr>
          <p:nvPr>
            <p:ph idx="1"/>
          </p:nvPr>
        </p:nvSpPr>
        <p:spPr/>
        <p:txBody>
          <a:bodyPr>
            <a:normAutofit fontScale="77500" lnSpcReduction="20000"/>
          </a:bodyPr>
          <a:lstStyle/>
          <a:p>
            <a:pPr marL="0" indent="0">
              <a:lnSpc>
                <a:spcPct val="170000"/>
              </a:lnSpc>
              <a:buNone/>
            </a:pPr>
            <a:r>
              <a:rPr lang="en-US" altLang="zh-CN" dirty="0"/>
              <a:t>Cache</a:t>
            </a:r>
            <a:r>
              <a:rPr lang="zh-CN" altLang="en-US" dirty="0"/>
              <a:t>的主要性能指标</a:t>
            </a:r>
            <a:r>
              <a:rPr lang="en-US" altLang="zh-CN" dirty="0"/>
              <a:t>:</a:t>
            </a:r>
          </a:p>
          <a:p>
            <a:pPr marL="457200" lvl="1" indent="0">
              <a:lnSpc>
                <a:spcPct val="170000"/>
              </a:lnSpc>
              <a:buNone/>
            </a:pPr>
            <a:r>
              <a:rPr lang="zh-CN" altLang="en-US" dirty="0"/>
              <a:t>命中率</a:t>
            </a:r>
            <a:r>
              <a:rPr lang="en-US" altLang="zh-CN" dirty="0"/>
              <a:t>(hit rate)</a:t>
            </a:r>
            <a:r>
              <a:rPr lang="zh-CN" altLang="en-US" dirty="0"/>
              <a:t>、不命中率</a:t>
            </a:r>
            <a:r>
              <a:rPr lang="en-US" altLang="zh-CN" dirty="0"/>
              <a:t>(miss rate): </a:t>
            </a:r>
            <a:r>
              <a:rPr lang="zh-CN" altLang="en-US" dirty="0"/>
              <a:t>命中、不命中的比率</a:t>
            </a:r>
            <a:endParaRPr lang="en-US" altLang="zh-CN" dirty="0"/>
          </a:p>
          <a:p>
            <a:pPr marL="457200" lvl="1" indent="0">
              <a:lnSpc>
                <a:spcPct val="170000"/>
              </a:lnSpc>
              <a:buNone/>
            </a:pPr>
            <a:r>
              <a:rPr lang="zh-CN" altLang="en-US" dirty="0"/>
              <a:t>命中时间</a:t>
            </a:r>
            <a:r>
              <a:rPr lang="en-US" altLang="zh-CN" dirty="0"/>
              <a:t>(hit time): </a:t>
            </a:r>
            <a:r>
              <a:rPr lang="zh-CN" altLang="en-US" dirty="0"/>
              <a:t>从高速缓存读出一个字至</a:t>
            </a:r>
            <a:r>
              <a:rPr lang="en-US" altLang="zh-CN" dirty="0" err="1"/>
              <a:t>cpu</a:t>
            </a:r>
            <a:r>
              <a:rPr lang="zh-CN" altLang="en-US" dirty="0"/>
              <a:t>的时间</a:t>
            </a:r>
            <a:endParaRPr lang="en-US" altLang="zh-CN" dirty="0"/>
          </a:p>
          <a:p>
            <a:pPr marL="457200" lvl="1" indent="0">
              <a:lnSpc>
                <a:spcPct val="170000"/>
              </a:lnSpc>
              <a:buNone/>
            </a:pPr>
            <a:r>
              <a:rPr lang="zh-CN" altLang="en-US" dirty="0"/>
              <a:t>不命中惩罚</a:t>
            </a:r>
            <a:r>
              <a:rPr lang="en-US" altLang="zh-CN" dirty="0"/>
              <a:t>(miss penalty): </a:t>
            </a:r>
            <a:r>
              <a:rPr lang="zh-CN" altLang="en-US" dirty="0"/>
              <a:t>由于不命中所需额外服务的时间</a:t>
            </a:r>
            <a:endParaRPr lang="en-US" altLang="zh-CN" dirty="0"/>
          </a:p>
          <a:p>
            <a:pPr marL="0" indent="0">
              <a:lnSpc>
                <a:spcPct val="170000"/>
              </a:lnSpc>
              <a:buNone/>
            </a:pPr>
            <a:r>
              <a:rPr lang="zh-CN" altLang="en-US" dirty="0"/>
              <a:t>典型情况</a:t>
            </a:r>
            <a:r>
              <a:rPr lang="en-US" altLang="zh-CN" dirty="0"/>
              <a:t>:</a:t>
            </a:r>
          </a:p>
          <a:p>
            <a:pPr marL="457200" lvl="1" indent="0">
              <a:lnSpc>
                <a:spcPct val="170000"/>
              </a:lnSpc>
              <a:buNone/>
            </a:pPr>
            <a:r>
              <a:rPr lang="en-US" altLang="zh-CN" dirty="0"/>
              <a:t>L1</a:t>
            </a:r>
            <a:r>
              <a:rPr lang="zh-CN" altLang="en-US" dirty="0"/>
              <a:t>的命中时间</a:t>
            </a:r>
            <a:r>
              <a:rPr lang="en-US" altLang="zh-CN" dirty="0"/>
              <a:t>, </a:t>
            </a:r>
            <a:r>
              <a:rPr lang="zh-CN" altLang="en-US" dirty="0"/>
              <a:t>典型是</a:t>
            </a:r>
            <a:r>
              <a:rPr lang="en-US" altLang="zh-CN" dirty="0"/>
              <a:t>1</a:t>
            </a:r>
            <a:r>
              <a:rPr lang="zh-CN" altLang="en-US" dirty="0"/>
              <a:t>～</a:t>
            </a:r>
            <a:r>
              <a:rPr lang="en-US" altLang="zh-CN" dirty="0"/>
              <a:t>2</a:t>
            </a:r>
            <a:r>
              <a:rPr lang="zh-CN" altLang="en-US" dirty="0"/>
              <a:t>个时钟周期</a:t>
            </a:r>
            <a:endParaRPr lang="en-US" altLang="zh-CN" dirty="0"/>
          </a:p>
          <a:p>
            <a:pPr marL="457200" lvl="1" indent="0">
              <a:lnSpc>
                <a:spcPct val="170000"/>
              </a:lnSpc>
              <a:buNone/>
            </a:pPr>
            <a:r>
              <a:rPr lang="en-US" altLang="zh-CN" dirty="0"/>
              <a:t>L1</a:t>
            </a:r>
            <a:r>
              <a:rPr lang="zh-CN" altLang="en-US" dirty="0"/>
              <a:t>不命中从</a:t>
            </a:r>
            <a:r>
              <a:rPr lang="en-US" altLang="zh-CN" dirty="0"/>
              <a:t>L2</a:t>
            </a:r>
            <a:r>
              <a:rPr lang="zh-CN" altLang="en-US" dirty="0"/>
              <a:t>得到服务的惩罚</a:t>
            </a:r>
            <a:r>
              <a:rPr lang="en-US" altLang="zh-CN" dirty="0"/>
              <a:t>, </a:t>
            </a:r>
            <a:r>
              <a:rPr lang="zh-CN" altLang="en-US" dirty="0"/>
              <a:t>典型是</a:t>
            </a:r>
            <a:r>
              <a:rPr lang="en-US" altLang="zh-CN" dirty="0"/>
              <a:t>5</a:t>
            </a:r>
            <a:r>
              <a:rPr lang="zh-CN" altLang="en-US" dirty="0"/>
              <a:t>～</a:t>
            </a:r>
            <a:r>
              <a:rPr lang="en-US" altLang="zh-CN" dirty="0"/>
              <a:t>10</a:t>
            </a:r>
            <a:r>
              <a:rPr lang="zh-CN" altLang="en-US" dirty="0"/>
              <a:t>个周期</a:t>
            </a:r>
            <a:endParaRPr lang="en-US" altLang="zh-CN" dirty="0"/>
          </a:p>
          <a:p>
            <a:pPr marL="457200" lvl="1" indent="0">
              <a:lnSpc>
                <a:spcPct val="170000"/>
              </a:lnSpc>
              <a:buNone/>
            </a:pPr>
            <a:r>
              <a:rPr lang="en-US" altLang="zh-CN" dirty="0"/>
              <a:t>L1</a:t>
            </a:r>
            <a:r>
              <a:rPr lang="zh-CN" altLang="en-US" dirty="0"/>
              <a:t>不命中从主存得到服务的惩罚</a:t>
            </a:r>
            <a:r>
              <a:rPr lang="en-US" altLang="zh-CN" dirty="0"/>
              <a:t>, </a:t>
            </a:r>
            <a:r>
              <a:rPr lang="zh-CN" altLang="en-US" dirty="0"/>
              <a:t>典型是 </a:t>
            </a:r>
            <a:r>
              <a:rPr lang="en-US" altLang="zh-CN" dirty="0"/>
              <a:t>25</a:t>
            </a:r>
            <a:r>
              <a:rPr lang="zh-CN" altLang="en-US" dirty="0"/>
              <a:t>～</a:t>
            </a:r>
            <a:r>
              <a:rPr lang="en-US" altLang="zh-CN" dirty="0"/>
              <a:t>100 </a:t>
            </a:r>
            <a:r>
              <a:rPr lang="zh-CN" altLang="en-US" dirty="0"/>
              <a:t>个周期</a:t>
            </a:r>
            <a:r>
              <a:rPr lang="en-US" altLang="zh-CN" dirty="0"/>
              <a:t>.</a:t>
            </a:r>
            <a:endParaRPr lang="zh-CN" altLang="en-US" dirty="0"/>
          </a:p>
          <a:p>
            <a:pPr marL="0" indent="0">
              <a:buNone/>
            </a:pPr>
            <a:endParaRPr lang="zh-CN" altLang="en-US" dirty="0"/>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idx="1"/>
          </p:nvPr>
        </p:nvSpPr>
        <p:spPr>
          <a:xfrm>
            <a:off x="457200" y="1334013"/>
            <a:ext cx="7643192" cy="4525963"/>
          </a:xfrm>
        </p:spPr>
        <p:txBody>
          <a:bodyPr>
            <a:normAutofit/>
          </a:bodyPr>
          <a:lstStyle/>
          <a:p>
            <a:pPr>
              <a:lnSpc>
                <a:spcPct val="150000"/>
              </a:lnSpc>
            </a:pPr>
            <a:r>
              <a:rPr lang="zh-CN" altLang="en-US" dirty="0"/>
              <a:t>影响</a:t>
            </a:r>
            <a:r>
              <a:rPr lang="en-US" altLang="zh-CN" dirty="0"/>
              <a:t>Cache</a:t>
            </a:r>
            <a:r>
              <a:rPr lang="zh-CN" altLang="en-US" dirty="0"/>
              <a:t>性能的主要因素</a:t>
            </a:r>
            <a:r>
              <a:rPr lang="en-US" altLang="zh-CN" dirty="0"/>
              <a:t>:</a:t>
            </a:r>
          </a:p>
          <a:p>
            <a:pPr lvl="1">
              <a:lnSpc>
                <a:spcPct val="150000"/>
              </a:lnSpc>
            </a:pPr>
            <a:r>
              <a:rPr lang="zh-CN" altLang="en-US" dirty="0"/>
              <a:t>缓存大小</a:t>
            </a:r>
            <a:r>
              <a:rPr lang="en-US" altLang="zh-CN" dirty="0"/>
              <a:t>: </a:t>
            </a:r>
            <a:r>
              <a:rPr lang="zh-CN" altLang="en-US" dirty="0"/>
              <a:t>大的缓存能提高命中率</a:t>
            </a:r>
            <a:r>
              <a:rPr lang="en-US" altLang="zh-CN" dirty="0"/>
              <a:t>, </a:t>
            </a:r>
            <a:r>
              <a:rPr lang="zh-CN" altLang="en-US" dirty="0"/>
              <a:t>但也会增加命中时间</a:t>
            </a:r>
            <a:r>
              <a:rPr lang="en-US" altLang="zh-CN" dirty="0"/>
              <a:t>.</a:t>
            </a:r>
          </a:p>
          <a:p>
            <a:pPr lvl="1">
              <a:lnSpc>
                <a:spcPct val="150000"/>
              </a:lnSpc>
            </a:pPr>
            <a:r>
              <a:rPr lang="zh-CN" altLang="en-US" dirty="0"/>
              <a:t>大小</a:t>
            </a:r>
            <a:r>
              <a:rPr lang="en-US" altLang="zh-CN" dirty="0"/>
              <a:t>: </a:t>
            </a:r>
            <a:r>
              <a:rPr lang="zh-CN" altLang="en-US" dirty="0"/>
              <a:t>块大有利于空间局部性</a:t>
            </a:r>
            <a:r>
              <a:rPr lang="en-US" altLang="zh-CN" dirty="0"/>
              <a:t>, </a:t>
            </a:r>
            <a:r>
              <a:rPr lang="zh-CN" altLang="en-US" dirty="0"/>
              <a:t>块小却利于时间局部性</a:t>
            </a:r>
            <a:r>
              <a:rPr lang="en-US" altLang="zh-CN" dirty="0"/>
              <a:t>. </a:t>
            </a:r>
          </a:p>
          <a:p>
            <a:pPr lvl="1">
              <a:lnSpc>
                <a:spcPct val="150000"/>
              </a:lnSpc>
            </a:pPr>
            <a:r>
              <a:rPr lang="zh-CN" altLang="en-US" dirty="0"/>
              <a:t>相联度、替换策略及写策略也会直接影响</a:t>
            </a:r>
            <a:r>
              <a:rPr lang="en-US" altLang="zh-CN" dirty="0"/>
              <a:t>Cache</a:t>
            </a:r>
            <a:r>
              <a:rPr lang="zh-CN" altLang="en-US" dirty="0"/>
              <a:t>的性能</a:t>
            </a:r>
            <a:r>
              <a:rPr lang="en-US" altLang="zh-CN" dirty="0"/>
              <a:t>.</a:t>
            </a:r>
          </a:p>
        </p:txBody>
      </p:sp>
      <p:sp>
        <p:nvSpPr>
          <p:cNvPr id="4" name="日期占位符 3"/>
          <p:cNvSpPr>
            <a:spLocks noGrp="1"/>
          </p:cNvSpPr>
          <p:nvPr>
            <p:ph type="dt" sz="half" idx="10"/>
          </p:nvPr>
        </p:nvSpPr>
        <p:spPr/>
        <p:txBody>
          <a:bodyPr/>
          <a:lstStyle/>
          <a:p>
            <a:fld id="{7CCB4303-27D1-4040-AC02-B765472A14FD}"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68</a:t>
            </a:fld>
            <a:endParaRPr lang="zh-CN" altLang="en-US" dirty="0">
              <a:solidFill>
                <a:prstClr val="black">
                  <a:tint val="75000"/>
                </a:prstClr>
              </a:solidFill>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三、地址映像</a:t>
            </a:r>
          </a:p>
        </p:txBody>
      </p:sp>
      <p:sp>
        <p:nvSpPr>
          <p:cNvPr id="3" name="内容占位符 2"/>
          <p:cNvSpPr>
            <a:spLocks noGrp="1"/>
          </p:cNvSpPr>
          <p:nvPr>
            <p:ph idx="1"/>
          </p:nvPr>
        </p:nvSpPr>
        <p:spPr/>
        <p:txBody>
          <a:bodyPr/>
          <a:lstStyle/>
          <a:p>
            <a:pPr>
              <a:lnSpc>
                <a:spcPct val="150000"/>
              </a:lnSpc>
            </a:pPr>
            <a:r>
              <a:rPr lang="zh-CN" altLang="en-US"/>
              <a:t>直接映像</a:t>
            </a:r>
            <a:endParaRPr lang="en-US" altLang="zh-CN"/>
          </a:p>
          <a:p>
            <a:pPr>
              <a:lnSpc>
                <a:spcPct val="150000"/>
              </a:lnSpc>
            </a:pPr>
            <a:r>
              <a:rPr lang="zh-CN" altLang="en-US"/>
              <a:t>组相联映像</a:t>
            </a:r>
            <a:endParaRPr lang="en-US" altLang="zh-CN"/>
          </a:p>
          <a:p>
            <a:pPr>
              <a:lnSpc>
                <a:spcPct val="150000"/>
              </a:lnSpc>
            </a:pPr>
            <a:r>
              <a:rPr lang="zh-CN" altLang="en-US"/>
              <a:t>全相联映像</a:t>
            </a:r>
          </a:p>
        </p:txBody>
      </p:sp>
      <p:sp>
        <p:nvSpPr>
          <p:cNvPr id="4" name="日期占位符 3"/>
          <p:cNvSpPr>
            <a:spLocks noGrp="1"/>
          </p:cNvSpPr>
          <p:nvPr>
            <p:ph type="dt" sz="half" idx="10"/>
          </p:nvPr>
        </p:nvSpPr>
        <p:spPr/>
        <p:txBody>
          <a:bodyPr/>
          <a:lstStyle/>
          <a:p>
            <a:fld id="{5F20404A-0ED8-4FED-AF98-230DC353341A}"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69</a:t>
            </a:fld>
            <a:endParaRPr lang="zh-CN" altLang="en-US">
              <a:solidFill>
                <a:prstClr val="black">
                  <a:tint val="75000"/>
                </a:prstClr>
              </a:solidFill>
            </a:endParaRPr>
          </a:p>
        </p:txBody>
      </p:sp>
    </p:spTree>
    <p:extLst>
      <p:ext uri="{BB962C8B-B14F-4D97-AF65-F5344CB8AC3E}">
        <p14:creationId xmlns:p14="http://schemas.microsoft.com/office/powerpoint/2010/main" val="115416744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内存模块</a:t>
            </a:r>
          </a:p>
        </p:txBody>
      </p:sp>
      <p:sp>
        <p:nvSpPr>
          <p:cNvPr id="3" name="内容占位符 2"/>
          <p:cNvSpPr>
            <a:spLocks noGrp="1"/>
          </p:cNvSpPr>
          <p:nvPr>
            <p:ph idx="1"/>
          </p:nvPr>
        </p:nvSpPr>
        <p:spPr>
          <a:xfrm>
            <a:off x="457200" y="1214436"/>
            <a:ext cx="8229600" cy="4525963"/>
          </a:xfrm>
        </p:spPr>
        <p:txBody>
          <a:bodyPr/>
          <a:lstStyle/>
          <a:p>
            <a:pPr>
              <a:lnSpc>
                <a:spcPct val="150000"/>
              </a:lnSpc>
            </a:pPr>
            <a:r>
              <a:rPr lang="en-US" altLang="zh-CN" dirty="0"/>
              <a:t>DRAM</a:t>
            </a:r>
            <a:r>
              <a:rPr lang="zh-CN" altLang="en-US" dirty="0"/>
              <a:t>被封装在内存模块中，多个内存模块连接到内存控制器上，聚合成主存</a:t>
            </a:r>
          </a:p>
        </p:txBody>
      </p:sp>
      <p:sp>
        <p:nvSpPr>
          <p:cNvPr id="4" name="日期占位符 3"/>
          <p:cNvSpPr>
            <a:spLocks noGrp="1"/>
          </p:cNvSpPr>
          <p:nvPr>
            <p:ph type="dt" sz="half" idx="10"/>
          </p:nvPr>
        </p:nvSpPr>
        <p:spPr/>
        <p:txBody>
          <a:bodyPr/>
          <a:lstStyle/>
          <a:p>
            <a:fld id="{D52F6C07-AC0B-41C3-B22C-64AF8F7EFDF1}"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a:t>
            </a:fld>
            <a:endParaRPr lang="zh-CN" altLang="en-US">
              <a:solidFill>
                <a:prstClr val="black">
                  <a:tint val="75000"/>
                </a:prstClr>
              </a:solidFill>
            </a:endParaRPr>
          </a:p>
        </p:txBody>
      </p:sp>
      <p:pic>
        <p:nvPicPr>
          <p:cNvPr id="7" name="图片 6"/>
          <p:cNvPicPr>
            <a:picLocks noChangeAspect="1"/>
          </p:cNvPicPr>
          <p:nvPr/>
        </p:nvPicPr>
        <p:blipFill>
          <a:blip r:embed="rId3"/>
          <a:stretch>
            <a:fillRect/>
          </a:stretch>
        </p:blipFill>
        <p:spPr>
          <a:xfrm>
            <a:off x="1907704" y="2564991"/>
            <a:ext cx="4810125" cy="3752850"/>
          </a:xfrm>
          <a:prstGeom prst="rect">
            <a:avLst/>
          </a:prstGeom>
        </p:spPr>
      </p:pic>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虚拟存储器</a:t>
            </a:r>
          </a:p>
        </p:txBody>
      </p:sp>
      <p:sp>
        <p:nvSpPr>
          <p:cNvPr id="3" name="内容占位符 2"/>
          <p:cNvSpPr>
            <a:spLocks noGrp="1"/>
          </p:cNvSpPr>
          <p:nvPr>
            <p:ph idx="1"/>
          </p:nvPr>
        </p:nvSpPr>
        <p:spPr>
          <a:xfrm>
            <a:off x="457200" y="1340768"/>
            <a:ext cx="8229600" cy="4525963"/>
          </a:xfrm>
        </p:spPr>
        <p:txBody>
          <a:bodyPr>
            <a:normAutofit/>
          </a:bodyPr>
          <a:lstStyle/>
          <a:p>
            <a:pPr>
              <a:lnSpc>
                <a:spcPct val="150000"/>
              </a:lnSpc>
            </a:pPr>
            <a:r>
              <a:rPr lang="zh-CN" altLang="en-US" dirty="0"/>
              <a:t>传统内存管理的问题</a:t>
            </a:r>
            <a:endParaRPr lang="en-US" altLang="zh-CN" dirty="0"/>
          </a:p>
          <a:p>
            <a:pPr lvl="1">
              <a:lnSpc>
                <a:spcPct val="150000"/>
              </a:lnSpc>
            </a:pPr>
            <a:r>
              <a:rPr lang="zh-CN" altLang="en-US" dirty="0"/>
              <a:t>程序要一次性装入内存</a:t>
            </a:r>
            <a:endParaRPr lang="en-US" altLang="zh-CN" dirty="0"/>
          </a:p>
          <a:p>
            <a:pPr lvl="1">
              <a:lnSpc>
                <a:spcPct val="150000"/>
              </a:lnSpc>
            </a:pPr>
            <a:r>
              <a:rPr lang="zh-CN" altLang="en-US" dirty="0"/>
              <a:t>程序的局部性没有利用</a:t>
            </a:r>
            <a:endParaRPr lang="en-US" altLang="zh-CN" dirty="0"/>
          </a:p>
          <a:p>
            <a:pPr lvl="1">
              <a:lnSpc>
                <a:spcPct val="150000"/>
              </a:lnSpc>
            </a:pPr>
            <a:r>
              <a:rPr lang="zh-CN" altLang="en-US" dirty="0"/>
              <a:t>内存容易被破坏</a:t>
            </a:r>
          </a:p>
        </p:txBody>
      </p:sp>
      <p:sp>
        <p:nvSpPr>
          <p:cNvPr id="4" name="日期占位符 3"/>
          <p:cNvSpPr>
            <a:spLocks noGrp="1"/>
          </p:cNvSpPr>
          <p:nvPr>
            <p:ph type="dt" sz="half" idx="10"/>
          </p:nvPr>
        </p:nvSpPr>
        <p:spPr/>
        <p:txBody>
          <a:bodyPr/>
          <a:lstStyle/>
          <a:p>
            <a:fld id="{87105FA0-1E61-4FD2-8CA5-63E7C6D71993}"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70</a:t>
            </a:fld>
            <a:endParaRPr lang="zh-CN" altLang="en-US">
              <a:solidFill>
                <a:prstClr val="black">
                  <a:tint val="75000"/>
                </a:prstClr>
              </a:solidFill>
            </a:endParaRP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164" y="213616"/>
            <a:ext cx="8229600" cy="1143000"/>
          </a:xfrm>
        </p:spPr>
        <p:txBody>
          <a:bodyPr/>
          <a:lstStyle/>
          <a:p>
            <a:r>
              <a:rPr lang="zh-CN" altLang="en-US" dirty="0"/>
              <a:t>一、交换与覆盖技术</a:t>
            </a:r>
          </a:p>
        </p:txBody>
      </p:sp>
      <p:sp>
        <p:nvSpPr>
          <p:cNvPr id="3" name="内容占位符 2"/>
          <p:cNvSpPr>
            <a:spLocks noGrp="1"/>
          </p:cNvSpPr>
          <p:nvPr>
            <p:ph idx="1"/>
          </p:nvPr>
        </p:nvSpPr>
        <p:spPr>
          <a:xfrm>
            <a:off x="448943" y="1022002"/>
            <a:ext cx="8229600" cy="4525963"/>
          </a:xfrm>
        </p:spPr>
        <p:txBody>
          <a:bodyPr/>
          <a:lstStyle/>
          <a:p>
            <a:pPr>
              <a:lnSpc>
                <a:spcPct val="150000"/>
              </a:lnSpc>
            </a:pPr>
            <a:r>
              <a:rPr lang="zh-CN" altLang="en-US" dirty="0"/>
              <a:t>交换技术原理：将暂停运行进程的地址空间与外存中由阻塞变为就绪进程的地址空间进行交换</a:t>
            </a:r>
            <a:endParaRPr lang="en-US" altLang="zh-CN" dirty="0"/>
          </a:p>
          <a:p>
            <a:pPr>
              <a:lnSpc>
                <a:spcPct val="150000"/>
              </a:lnSpc>
            </a:pPr>
            <a:r>
              <a:rPr lang="zh-CN" altLang="en-US" dirty="0"/>
              <a:t>覆盖技术的原理：程序必要部分的代码和数据常驻内存；可选部分存放在外存中，在需要时才装入内存。</a:t>
            </a:r>
          </a:p>
        </p:txBody>
      </p:sp>
      <p:sp>
        <p:nvSpPr>
          <p:cNvPr id="4" name="日期占位符 3"/>
          <p:cNvSpPr>
            <a:spLocks noGrp="1"/>
          </p:cNvSpPr>
          <p:nvPr>
            <p:ph type="dt" sz="half" idx="10"/>
          </p:nvPr>
        </p:nvSpPr>
        <p:spPr/>
        <p:txBody>
          <a:bodyPr/>
          <a:lstStyle/>
          <a:p>
            <a:fld id="{F1D6C883-CFB8-4AD2-AA1C-F6F998B0C08F}"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71</a:t>
            </a:fld>
            <a:endParaRPr lang="zh-CN" altLang="en-US">
              <a:solidFill>
                <a:prstClr val="black">
                  <a:tint val="75000"/>
                </a:prstClr>
              </a:solidFill>
            </a:endParaRPr>
          </a:p>
        </p:txBody>
      </p:sp>
      <p:pic>
        <p:nvPicPr>
          <p:cNvPr id="7" name="图片 6"/>
          <p:cNvPicPr>
            <a:picLocks noChangeAspect="1"/>
          </p:cNvPicPr>
          <p:nvPr/>
        </p:nvPicPr>
        <p:blipFill>
          <a:blip r:embed="rId3"/>
          <a:stretch>
            <a:fillRect/>
          </a:stretch>
        </p:blipFill>
        <p:spPr>
          <a:xfrm>
            <a:off x="2183903" y="4293096"/>
            <a:ext cx="5036645" cy="1872208"/>
          </a:xfrm>
          <a:prstGeom prst="rect">
            <a:avLst/>
          </a:prstGeom>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00546"/>
            <a:ext cx="8229600" cy="4525963"/>
          </a:xfrm>
        </p:spPr>
        <p:txBody>
          <a:bodyPr/>
          <a:lstStyle/>
          <a:p>
            <a:pPr>
              <a:lnSpc>
                <a:spcPct val="150000"/>
              </a:lnSpc>
            </a:pPr>
            <a:r>
              <a:rPr lang="zh-CN" altLang="en-US" dirty="0"/>
              <a:t>结果</a:t>
            </a:r>
            <a:endParaRPr lang="en-US" altLang="zh-CN" dirty="0"/>
          </a:p>
          <a:p>
            <a:pPr lvl="1">
              <a:lnSpc>
                <a:spcPct val="150000"/>
              </a:lnSpc>
            </a:pPr>
            <a:r>
              <a:rPr lang="zh-CN" altLang="en-US" dirty="0"/>
              <a:t>影响程序的结构</a:t>
            </a:r>
            <a:endParaRPr lang="en-US" altLang="zh-CN" dirty="0"/>
          </a:p>
          <a:p>
            <a:pPr lvl="1">
              <a:lnSpc>
                <a:spcPct val="150000"/>
              </a:lnSpc>
            </a:pPr>
            <a:r>
              <a:rPr lang="zh-CN" altLang="en-US" dirty="0"/>
              <a:t>增加处理机的额外处理时间</a:t>
            </a:r>
            <a:endParaRPr lang="en-US" altLang="zh-CN" dirty="0"/>
          </a:p>
          <a:p>
            <a:pPr lvl="1">
              <a:lnSpc>
                <a:spcPct val="150000"/>
              </a:lnSpc>
            </a:pPr>
            <a:r>
              <a:rPr lang="zh-CN" altLang="en-US" dirty="0"/>
              <a:t>没考虑程序局部性的影响</a:t>
            </a:r>
            <a:endParaRPr lang="en-US" altLang="zh-CN" dirty="0"/>
          </a:p>
          <a:p>
            <a:pPr>
              <a:lnSpc>
                <a:spcPct val="150000"/>
              </a:lnSpc>
            </a:pPr>
            <a:r>
              <a:rPr lang="zh-CN" altLang="en-US" dirty="0"/>
              <a:t>原因</a:t>
            </a:r>
            <a:endParaRPr lang="en-US" altLang="zh-CN" dirty="0"/>
          </a:p>
          <a:p>
            <a:pPr lvl="1">
              <a:lnSpc>
                <a:spcPct val="150000"/>
              </a:lnSpc>
            </a:pPr>
            <a:r>
              <a:rPr lang="zh-CN" altLang="en-US" dirty="0"/>
              <a:t>为进程分配的空间是连续的</a:t>
            </a:r>
            <a:endParaRPr lang="en-US" altLang="zh-CN" dirty="0"/>
          </a:p>
          <a:p>
            <a:pPr lvl="1">
              <a:lnSpc>
                <a:spcPct val="150000"/>
              </a:lnSpc>
            </a:pPr>
            <a:r>
              <a:rPr lang="zh-CN" altLang="en-US" dirty="0"/>
              <a:t>使用的地址都是物理地址。</a:t>
            </a:r>
          </a:p>
        </p:txBody>
      </p:sp>
      <p:sp>
        <p:nvSpPr>
          <p:cNvPr id="4" name="日期占位符 3"/>
          <p:cNvSpPr>
            <a:spLocks noGrp="1"/>
          </p:cNvSpPr>
          <p:nvPr>
            <p:ph type="dt" sz="half" idx="10"/>
          </p:nvPr>
        </p:nvSpPr>
        <p:spPr/>
        <p:txBody>
          <a:bodyPr/>
          <a:lstStyle/>
          <a:p>
            <a:fld id="{A2FC14FA-1B1A-4F58-A454-184FA5BC060D}"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72</a:t>
            </a:fld>
            <a:endParaRPr lang="zh-CN" altLang="en-US">
              <a:solidFill>
                <a:prstClr val="black">
                  <a:tint val="75000"/>
                </a:prstClr>
              </a:solidFill>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pPr>
            <a:r>
              <a:rPr lang="zh-CN" altLang="en-US" dirty="0"/>
              <a:t>虚拟存储器的概念在</a:t>
            </a:r>
            <a:r>
              <a:rPr lang="en-US" altLang="zh-CN" dirty="0"/>
              <a:t>1961</a:t>
            </a:r>
            <a:r>
              <a:rPr lang="zh-CN" altLang="en-US" dirty="0"/>
              <a:t>年提出，</a:t>
            </a:r>
            <a:r>
              <a:rPr lang="en-US" altLang="zh-CN" dirty="0"/>
              <a:t>70</a:t>
            </a:r>
            <a:r>
              <a:rPr lang="zh-CN" altLang="en-US" dirty="0"/>
              <a:t>年代被大中型计算机广泛应用，然后普及到微机。</a:t>
            </a:r>
          </a:p>
          <a:p>
            <a:pPr>
              <a:lnSpc>
                <a:spcPct val="150000"/>
              </a:lnSpc>
            </a:pPr>
            <a:r>
              <a:rPr lang="zh-CN" altLang="en-US" dirty="0"/>
              <a:t>引入原因</a:t>
            </a:r>
            <a:endParaRPr lang="en-US" altLang="zh-CN" dirty="0"/>
          </a:p>
          <a:p>
            <a:pPr lvl="1">
              <a:lnSpc>
                <a:spcPct val="150000"/>
              </a:lnSpc>
            </a:pPr>
            <a:r>
              <a:rPr lang="zh-CN" altLang="en-US" dirty="0"/>
              <a:t>保护进程地址空间的独立性</a:t>
            </a:r>
            <a:endParaRPr lang="en-US" altLang="zh-CN" dirty="0"/>
          </a:p>
          <a:p>
            <a:pPr lvl="1">
              <a:lnSpc>
                <a:spcPct val="150000"/>
              </a:lnSpc>
            </a:pPr>
            <a:r>
              <a:rPr lang="zh-CN" altLang="en-US" dirty="0"/>
              <a:t>自动管理主存</a:t>
            </a:r>
            <a:r>
              <a:rPr lang="en-US" altLang="zh-CN" dirty="0"/>
              <a:t>——</a:t>
            </a:r>
            <a:r>
              <a:rPr lang="zh-CN" altLang="en-US" dirty="0"/>
              <a:t>辅存两级的存储层次</a:t>
            </a:r>
            <a:endParaRPr lang="en-US" altLang="zh-CN" dirty="0"/>
          </a:p>
          <a:p>
            <a:endParaRPr lang="zh-CN" altLang="en-US" dirty="0"/>
          </a:p>
        </p:txBody>
      </p:sp>
      <p:sp>
        <p:nvSpPr>
          <p:cNvPr id="4" name="日期占位符 3"/>
          <p:cNvSpPr>
            <a:spLocks noGrp="1"/>
          </p:cNvSpPr>
          <p:nvPr>
            <p:ph type="dt" sz="half" idx="10"/>
          </p:nvPr>
        </p:nvSpPr>
        <p:spPr/>
        <p:txBody>
          <a:bodyPr/>
          <a:lstStyle/>
          <a:p>
            <a:fld id="{568307E0-5BD5-40E3-A70C-6ABF98185A3A}"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73</a:t>
            </a:fld>
            <a:endParaRPr lang="zh-CN" altLang="en-US">
              <a:solidFill>
                <a:prstClr val="black">
                  <a:tint val="75000"/>
                </a:prstClr>
              </a:solidFill>
            </a:endParaRPr>
          </a:p>
        </p:txBody>
      </p:sp>
    </p:spTree>
  </p:cSld>
  <p:clrMapOvr>
    <a:masterClrMapping/>
  </p:clrMapOvr>
  <p:transition spd="slow" advTm="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二、虚拟地址空间与寻址 </a:t>
            </a:r>
          </a:p>
        </p:txBody>
      </p:sp>
      <p:sp>
        <p:nvSpPr>
          <p:cNvPr id="3" name="内容占位符 2"/>
          <p:cNvSpPr>
            <a:spLocks noGrp="1"/>
          </p:cNvSpPr>
          <p:nvPr>
            <p:ph idx="1"/>
          </p:nvPr>
        </p:nvSpPr>
        <p:spPr>
          <a:xfrm>
            <a:off x="457200" y="1340768"/>
            <a:ext cx="8229600" cy="4525963"/>
          </a:xfrm>
        </p:spPr>
        <p:txBody>
          <a:bodyPr>
            <a:normAutofit/>
          </a:bodyPr>
          <a:lstStyle/>
          <a:p>
            <a:pPr>
              <a:lnSpc>
                <a:spcPct val="150000"/>
              </a:lnSpc>
            </a:pPr>
            <a:r>
              <a:rPr lang="zh-CN" altLang="en-US"/>
              <a:t>虚拟地址空间</a:t>
            </a:r>
          </a:p>
          <a:p>
            <a:pPr>
              <a:lnSpc>
                <a:spcPct val="150000"/>
              </a:lnSpc>
            </a:pPr>
            <a:r>
              <a:rPr lang="zh-CN" altLang="en-US"/>
              <a:t>地址空间的大小是由计算机系统的数据通路宽度来决定的。</a:t>
            </a:r>
          </a:p>
          <a:p>
            <a:pPr>
              <a:lnSpc>
                <a:spcPct val="150000"/>
              </a:lnSpc>
            </a:pPr>
            <a:r>
              <a:rPr lang="zh-CN" altLang="en-US"/>
              <a:t>如：</a:t>
            </a:r>
            <a:r>
              <a:rPr lang="en-US" altLang="zh-CN"/>
              <a:t>32</a:t>
            </a:r>
            <a:r>
              <a:rPr lang="zh-CN" altLang="en-US"/>
              <a:t>位</a:t>
            </a:r>
            <a:r>
              <a:rPr lang="zh-CN" altLang="en-US">
                <a:sym typeface="+mn-ea"/>
              </a:rPr>
              <a:t>系统可以提供一个</a:t>
            </a:r>
            <a:r>
              <a:rPr lang="en-US" altLang="zh-CN">
                <a:sym typeface="+mn-ea"/>
              </a:rPr>
              <a:t>4G</a:t>
            </a:r>
            <a:r>
              <a:rPr lang="zh-CN" altLang="en-US">
                <a:sym typeface="+mn-ea"/>
              </a:rPr>
              <a:t>的虚拟地址空间</a:t>
            </a:r>
            <a:endParaRPr lang="en-US" altLang="zh-CN"/>
          </a:p>
          <a:p>
            <a:pPr marL="0" indent="0">
              <a:lnSpc>
                <a:spcPct val="150000"/>
              </a:lnSpc>
              <a:buNone/>
            </a:pPr>
            <a:r>
              <a:rPr lang="en-US" altLang="zh-CN"/>
              <a:t>      64</a:t>
            </a:r>
            <a:r>
              <a:rPr lang="zh-CN" altLang="en-US"/>
              <a:t>位系统可以提供一个</a:t>
            </a:r>
            <a:r>
              <a:rPr lang="en-US" altLang="zh-CN"/>
              <a:t>16E</a:t>
            </a:r>
            <a:r>
              <a:rPr lang="zh-CN" altLang="en-US"/>
              <a:t>的虚拟地址空间</a:t>
            </a:r>
            <a:endParaRPr lang="en-US" altLang="zh-CN"/>
          </a:p>
          <a:p>
            <a:pPr marL="0" indent="0">
              <a:lnSpc>
                <a:spcPct val="150000"/>
              </a:lnSpc>
              <a:buNone/>
            </a:pPr>
            <a:endParaRPr lang="zh-CN" altLang="en-US"/>
          </a:p>
        </p:txBody>
      </p:sp>
      <p:sp>
        <p:nvSpPr>
          <p:cNvPr id="4" name="日期占位符 3"/>
          <p:cNvSpPr>
            <a:spLocks noGrp="1"/>
          </p:cNvSpPr>
          <p:nvPr>
            <p:ph type="dt" sz="half" idx="10"/>
          </p:nvPr>
        </p:nvSpPr>
        <p:spPr/>
        <p:txBody>
          <a:bodyPr/>
          <a:lstStyle/>
          <a:p>
            <a:fld id="{00D3F531-9A70-4A9A-8EC4-6A8AD733BD22}"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74</a:t>
            </a:fld>
            <a:endParaRPr lang="zh-CN" altLang="en-US">
              <a:solidFill>
                <a:prstClr val="black">
                  <a:tint val="75000"/>
                </a:prstClr>
              </a:solidFill>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虚拟地址空间与寻址 </a:t>
            </a:r>
          </a:p>
        </p:txBody>
      </p:sp>
      <p:sp>
        <p:nvSpPr>
          <p:cNvPr id="4" name="日期占位符 3"/>
          <p:cNvSpPr>
            <a:spLocks noGrp="1"/>
          </p:cNvSpPr>
          <p:nvPr>
            <p:ph type="dt" sz="half" idx="10"/>
          </p:nvPr>
        </p:nvSpPr>
        <p:spPr/>
        <p:txBody>
          <a:bodyPr/>
          <a:lstStyle/>
          <a:p>
            <a:fld id="{8C4ECAF4-B3EC-496C-B36C-276E531586CF}"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75</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457200" y="2423898"/>
            <a:ext cx="3428572" cy="2703297"/>
          </a:xfrm>
          <a:prstGeom prst="rect">
            <a:avLst/>
          </a:prstGeom>
        </p:spPr>
      </p:pic>
      <p:pic>
        <p:nvPicPr>
          <p:cNvPr id="8" name="图片 7"/>
          <p:cNvPicPr>
            <a:picLocks noChangeAspect="1"/>
          </p:cNvPicPr>
          <p:nvPr/>
        </p:nvPicPr>
        <p:blipFill>
          <a:blip r:embed="rId3"/>
          <a:stretch>
            <a:fillRect/>
          </a:stretch>
        </p:blipFill>
        <p:spPr>
          <a:xfrm>
            <a:off x="3995936" y="2410185"/>
            <a:ext cx="4880502" cy="2717010"/>
          </a:xfrm>
          <a:prstGeom prst="rect">
            <a:avLst/>
          </a:prstGeom>
        </p:spPr>
      </p:pic>
      <p:sp>
        <p:nvSpPr>
          <p:cNvPr id="10" name="文本框 9"/>
          <p:cNvSpPr txBox="1"/>
          <p:nvPr/>
        </p:nvSpPr>
        <p:spPr>
          <a:xfrm>
            <a:off x="1586508" y="5301208"/>
            <a:ext cx="2008584" cy="369332"/>
          </a:xfrm>
          <a:prstGeom prst="rect">
            <a:avLst/>
          </a:prstGeom>
          <a:noFill/>
        </p:spPr>
        <p:txBody>
          <a:bodyPr wrap="square" rtlCol="0">
            <a:spAutoFit/>
          </a:bodyPr>
          <a:lstStyle/>
          <a:p>
            <a:r>
              <a:rPr lang="zh-CN" altLang="en-US" b="1">
                <a:latin typeface="仿宋" panose="02010609060101010101" pitchFamily="49" charset="-122"/>
                <a:ea typeface="仿宋" panose="02010609060101010101" pitchFamily="49" charset="-122"/>
              </a:rPr>
              <a:t>物理寻址</a:t>
            </a:r>
          </a:p>
        </p:txBody>
      </p:sp>
      <p:sp>
        <p:nvSpPr>
          <p:cNvPr id="11" name="文本框 10"/>
          <p:cNvSpPr txBox="1"/>
          <p:nvPr/>
        </p:nvSpPr>
        <p:spPr>
          <a:xfrm>
            <a:off x="5886027" y="5240521"/>
            <a:ext cx="2008584" cy="369332"/>
          </a:xfrm>
          <a:prstGeom prst="rect">
            <a:avLst/>
          </a:prstGeom>
          <a:noFill/>
        </p:spPr>
        <p:txBody>
          <a:bodyPr wrap="square" rtlCol="0">
            <a:spAutoFit/>
          </a:bodyPr>
          <a:lstStyle/>
          <a:p>
            <a:r>
              <a:rPr lang="zh-CN" altLang="en-US" b="1">
                <a:latin typeface="仿宋" panose="02010609060101010101" pitchFamily="49" charset="-122"/>
                <a:ea typeface="仿宋" panose="02010609060101010101" pitchFamily="49" charset="-122"/>
              </a:rPr>
              <a:t>虚拟寻址</a:t>
            </a:r>
          </a:p>
        </p:txBody>
      </p:sp>
      <p:sp>
        <p:nvSpPr>
          <p:cNvPr id="12" name="内容占位符 11"/>
          <p:cNvSpPr>
            <a:spLocks noGrp="1"/>
          </p:cNvSpPr>
          <p:nvPr>
            <p:ph idx="1"/>
          </p:nvPr>
        </p:nvSpPr>
        <p:spPr/>
        <p:txBody>
          <a:bodyPr/>
          <a:lstStyle/>
          <a:p>
            <a:r>
              <a:rPr lang="zh-CN" altLang="en-US"/>
              <a:t>物理寻址与虚拟寻址</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三、虚拟内存作为缓存工具</a:t>
            </a:r>
          </a:p>
        </p:txBody>
      </p:sp>
      <p:sp>
        <p:nvSpPr>
          <p:cNvPr id="3" name="内容占位符 2"/>
          <p:cNvSpPr>
            <a:spLocks noGrp="1"/>
          </p:cNvSpPr>
          <p:nvPr>
            <p:ph idx="1"/>
          </p:nvPr>
        </p:nvSpPr>
        <p:spPr>
          <a:xfrm>
            <a:off x="390364" y="1417856"/>
            <a:ext cx="8363272" cy="5303620"/>
          </a:xfrm>
        </p:spPr>
        <p:txBody>
          <a:bodyPr>
            <a:normAutofit/>
          </a:bodyPr>
          <a:lstStyle/>
          <a:p>
            <a:pPr>
              <a:lnSpc>
                <a:spcPct val="150000"/>
              </a:lnSpc>
            </a:pPr>
            <a:r>
              <a:rPr lang="zh-CN" altLang="en-US" dirty="0"/>
              <a:t>主要作用</a:t>
            </a:r>
          </a:p>
          <a:p>
            <a:pPr lvl="1" algn="l">
              <a:lnSpc>
                <a:spcPct val="150000"/>
              </a:lnSpc>
              <a:buClrTx/>
              <a:buSzTx/>
            </a:pPr>
            <a:r>
              <a:rPr lang="zh-CN" altLang="en-US" dirty="0">
                <a:sym typeface="+mn-ea"/>
              </a:rPr>
              <a:t>作为缓存工具提高主存的使用效率</a:t>
            </a:r>
          </a:p>
          <a:p>
            <a:pPr lvl="1" algn="l">
              <a:lnSpc>
                <a:spcPct val="150000"/>
              </a:lnSpc>
              <a:buClrTx/>
              <a:buSzTx/>
            </a:pPr>
            <a:r>
              <a:rPr lang="zh-CN" altLang="en-US" dirty="0">
                <a:sym typeface="+mn-ea"/>
              </a:rPr>
              <a:t>扩展程序的内存空间</a:t>
            </a:r>
          </a:p>
          <a:p>
            <a:pPr lvl="1" algn="l">
              <a:lnSpc>
                <a:spcPct val="150000"/>
              </a:lnSpc>
              <a:buClrTx/>
              <a:buSzTx/>
            </a:pPr>
            <a:r>
              <a:rPr lang="zh-CN" altLang="en-US" dirty="0">
                <a:sym typeface="+mn-ea"/>
              </a:rPr>
              <a:t>作为管理工具提供系统必需的存储器管理的基本功能.</a:t>
            </a:r>
            <a:endParaRPr lang="zh-CN" altLang="en-US" dirty="0"/>
          </a:p>
          <a:p>
            <a:pPr>
              <a:lnSpc>
                <a:spcPct val="150000"/>
              </a:lnSpc>
            </a:pPr>
            <a:r>
              <a:rPr lang="zh-CN" altLang="en-US" dirty="0"/>
              <a:t>存储管理方式：段式、页式、段页式</a:t>
            </a:r>
          </a:p>
        </p:txBody>
      </p:sp>
      <p:sp>
        <p:nvSpPr>
          <p:cNvPr id="4" name="日期占位符 3"/>
          <p:cNvSpPr>
            <a:spLocks noGrp="1"/>
          </p:cNvSpPr>
          <p:nvPr>
            <p:ph type="dt" sz="half" idx="10"/>
          </p:nvPr>
        </p:nvSpPr>
        <p:spPr/>
        <p:txBody>
          <a:bodyPr/>
          <a:lstStyle/>
          <a:p>
            <a:fld id="{A2E89D53-9FFD-421B-9413-BD2799036A3E}"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76</a:t>
            </a:fld>
            <a:endParaRPr lang="zh-CN" altLang="en-US">
              <a:solidFill>
                <a:prstClr val="black">
                  <a:tint val="75000"/>
                </a:prstClr>
              </a:solidFill>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a:t>1</a:t>
            </a:r>
            <a:r>
              <a:rPr lang="zh-CN" altLang="en-US"/>
              <a:t>、主存作为缓存的结构</a:t>
            </a:r>
          </a:p>
          <a:p>
            <a:endParaRPr lang="zh-CN" altLang="en-US"/>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77</a:t>
            </a:fld>
            <a:endParaRPr lang="zh-CN" altLang="en-US">
              <a:solidFill>
                <a:prstClr val="black">
                  <a:tint val="75000"/>
                </a:prstClr>
              </a:solidFill>
            </a:endParaRPr>
          </a:p>
        </p:txBody>
      </p:sp>
      <p:pic>
        <p:nvPicPr>
          <p:cNvPr id="8" name="图片 7"/>
          <p:cNvPicPr>
            <a:picLocks noChangeAspect="1"/>
          </p:cNvPicPr>
          <p:nvPr/>
        </p:nvPicPr>
        <p:blipFill>
          <a:blip r:embed="rId2"/>
          <a:stretch>
            <a:fillRect/>
          </a:stretch>
        </p:blipFill>
        <p:spPr>
          <a:xfrm>
            <a:off x="971600" y="2276872"/>
            <a:ext cx="6793887" cy="2943200"/>
          </a:xfrm>
          <a:prstGeom prst="rect">
            <a:avLst/>
          </a:prstGeom>
        </p:spPr>
      </p:pic>
    </p:spTree>
  </p:cSld>
  <p:clrMapOvr>
    <a:masterClrMapping/>
  </p:clrMapOvr>
  <p:transition spd="slow" advTm="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0453" y="1124744"/>
            <a:ext cx="8229600" cy="4525963"/>
          </a:xfrm>
        </p:spPr>
        <p:txBody>
          <a:bodyPr/>
          <a:lstStyle/>
          <a:p>
            <a:r>
              <a:rPr lang="en-US" altLang="zh-CN" dirty="0"/>
              <a:t>2</a:t>
            </a:r>
            <a:r>
              <a:rPr lang="zh-CN" altLang="en-US" dirty="0"/>
              <a:t>、页表结构</a:t>
            </a:r>
            <a:endParaRPr lang="en-US" altLang="zh-CN" dirty="0"/>
          </a:p>
          <a:p>
            <a:endParaRPr lang="zh-CN" altLang="en-US" dirty="0"/>
          </a:p>
        </p:txBody>
      </p:sp>
      <p:sp>
        <p:nvSpPr>
          <p:cNvPr id="4" name="日期占位符 3"/>
          <p:cNvSpPr>
            <a:spLocks noGrp="1"/>
          </p:cNvSpPr>
          <p:nvPr>
            <p:ph type="dt" sz="half" idx="10"/>
          </p:nvPr>
        </p:nvSpPr>
        <p:spPr/>
        <p:txBody>
          <a:bodyPr/>
          <a:lstStyle/>
          <a:p>
            <a:fld id="{A2132D4F-7EF9-4747-924C-6C87373FD342}"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78</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2051720" y="2379695"/>
            <a:ext cx="4680520" cy="3385659"/>
          </a:xfrm>
          <a:prstGeom prst="rect">
            <a:avLst/>
          </a:prstGeom>
        </p:spPr>
      </p:pic>
      <p:graphicFrame>
        <p:nvGraphicFramePr>
          <p:cNvPr id="8" name="表格 7"/>
          <p:cNvGraphicFramePr>
            <a:graphicFrameLocks noGrp="1"/>
          </p:cNvGraphicFramePr>
          <p:nvPr/>
        </p:nvGraphicFramePr>
        <p:xfrm>
          <a:off x="1343980" y="1818857"/>
          <a:ext cx="6096000" cy="365760"/>
        </p:xfrm>
        <a:graphic>
          <a:graphicData uri="http://schemas.openxmlformats.org/drawingml/2006/table">
            <a:tbl>
              <a:tblPr firstRow="1" bandRow="1">
                <a:tableStyleId>{69CF1AB2-1976-4502-BF36-3FF5EA218861}</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23652">
                <a:tc>
                  <a:txBody>
                    <a:bodyPr/>
                    <a:lstStyle/>
                    <a:p>
                      <a:pPr algn="ctr"/>
                      <a:r>
                        <a:rPr lang="zh-CN" altLang="en-US">
                          <a:solidFill>
                            <a:schemeClr val="tx1"/>
                          </a:solidFill>
                        </a:rPr>
                        <a:t>虚拟页（省略）</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a:t>有效位</a:t>
                      </a:r>
                      <a:endParaRPr lang="zh-CN" altLang="en-US">
                        <a:solidFill>
                          <a:schemeClr val="tx1"/>
                        </a:solidFill>
                      </a:endParaRPr>
                    </a:p>
                  </a:txBody>
                  <a:tcPr/>
                </a:tc>
                <a:tc>
                  <a:txBody>
                    <a:bodyPr/>
                    <a:lstStyle/>
                    <a:p>
                      <a:pPr algn="ctr"/>
                      <a:r>
                        <a:rPr lang="zh-CN" altLang="en-US" dirty="0"/>
                        <a:t>物理页</a:t>
                      </a:r>
                      <a:endParaRPr lang="zh-CN" altLang="en-US" dirty="0">
                        <a:solidFill>
                          <a:schemeClr val="tx1"/>
                        </a:solidFill>
                      </a:endParaRPr>
                    </a:p>
                  </a:txBody>
                  <a:tcPr/>
                </a:tc>
                <a:extLst>
                  <a:ext uri="{0D108BD9-81ED-4DB2-BD59-A6C34878D82A}">
                    <a16:rowId xmlns:a16="http://schemas.microsoft.com/office/drawing/2014/main" val="10000"/>
                  </a:ext>
                </a:extLst>
              </a:tr>
            </a:tbl>
          </a:graphicData>
        </a:graphic>
      </p:graphicFrame>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3ACFC6-BF27-4299-34D0-8DF934F24F05}"/>
              </a:ext>
            </a:extLst>
          </p:cNvPr>
          <p:cNvSpPr>
            <a:spLocks noGrp="1"/>
          </p:cNvSpPr>
          <p:nvPr>
            <p:ph idx="1"/>
          </p:nvPr>
        </p:nvSpPr>
        <p:spPr/>
        <p:txBody>
          <a:bodyPr/>
          <a:lstStyle/>
          <a:p>
            <a:r>
              <a:rPr lang="zh-CN" altLang="en-US" dirty="0"/>
              <a:t>练习</a:t>
            </a:r>
          </a:p>
        </p:txBody>
      </p:sp>
      <p:sp>
        <p:nvSpPr>
          <p:cNvPr id="4" name="日期占位符 3">
            <a:extLst>
              <a:ext uri="{FF2B5EF4-FFF2-40B4-BE49-F238E27FC236}">
                <a16:creationId xmlns:a16="http://schemas.microsoft.com/office/drawing/2014/main" id="{7B122704-B961-36F8-5F87-B4166BF48880}"/>
              </a:ext>
            </a:extLst>
          </p:cNvPr>
          <p:cNvSpPr>
            <a:spLocks noGrp="1"/>
          </p:cNvSpPr>
          <p:nvPr>
            <p:ph type="dt" sz="half" idx="10"/>
          </p:nvPr>
        </p:nvSpPr>
        <p:spPr/>
        <p:txBody>
          <a:bodyPr/>
          <a:lstStyle/>
          <a:p>
            <a:fld id="{2ACFFE04-A4B1-4EC8-91BE-D06D291CE0DE}" type="datetime1">
              <a:rPr lang="zh-CN" altLang="en-US" smtClean="0"/>
              <a:t>2023/12/14</a:t>
            </a:fld>
            <a:endParaRPr lang="zh-CN" altLang="en-US"/>
          </a:p>
        </p:txBody>
      </p:sp>
      <p:sp>
        <p:nvSpPr>
          <p:cNvPr id="5" name="页脚占位符 4">
            <a:extLst>
              <a:ext uri="{FF2B5EF4-FFF2-40B4-BE49-F238E27FC236}">
                <a16:creationId xmlns:a16="http://schemas.microsoft.com/office/drawing/2014/main" id="{199BFF9B-C770-FA37-4FF7-DA770D1298D2}"/>
              </a:ext>
            </a:extLst>
          </p:cNvPr>
          <p:cNvSpPr>
            <a:spLocks noGrp="1"/>
          </p:cNvSpPr>
          <p:nvPr>
            <p:ph type="ftr" sz="quarter" idx="11"/>
          </p:nvPr>
        </p:nvSpPr>
        <p:spPr/>
        <p:txBody>
          <a:bodyPr/>
          <a:lstStyle/>
          <a:p>
            <a:r>
              <a:rPr lang="zh-CN" altLang="en-US"/>
              <a:t>西北大学 软件学院 </a:t>
            </a:r>
          </a:p>
        </p:txBody>
      </p:sp>
      <p:sp>
        <p:nvSpPr>
          <p:cNvPr id="6" name="灯片编号占位符 5">
            <a:extLst>
              <a:ext uri="{FF2B5EF4-FFF2-40B4-BE49-F238E27FC236}">
                <a16:creationId xmlns:a16="http://schemas.microsoft.com/office/drawing/2014/main" id="{5F73B47A-7DCC-B8A7-52EE-E9D63527FC01}"/>
              </a:ext>
            </a:extLst>
          </p:cNvPr>
          <p:cNvSpPr>
            <a:spLocks noGrp="1"/>
          </p:cNvSpPr>
          <p:nvPr>
            <p:ph type="sldNum" sz="quarter" idx="12"/>
          </p:nvPr>
        </p:nvSpPr>
        <p:spPr/>
        <p:txBody>
          <a:bodyPr/>
          <a:lstStyle/>
          <a:p>
            <a:fld id="{44AECEEE-0B0C-4847-BC36-879BD099159A}" type="slidenum">
              <a:rPr lang="zh-CN" altLang="en-US" smtClean="0"/>
              <a:t>79</a:t>
            </a:fld>
            <a:endParaRPr lang="zh-CN" altLang="en-US"/>
          </a:p>
        </p:txBody>
      </p:sp>
      <p:pic>
        <p:nvPicPr>
          <p:cNvPr id="8" name="图片 7">
            <a:extLst>
              <a:ext uri="{FF2B5EF4-FFF2-40B4-BE49-F238E27FC236}">
                <a16:creationId xmlns:a16="http://schemas.microsoft.com/office/drawing/2014/main" id="{E86D6CD2-16DB-BAB3-A5A4-C01086F36BC5}"/>
              </a:ext>
            </a:extLst>
          </p:cNvPr>
          <p:cNvPicPr>
            <a:picLocks noChangeAspect="1"/>
          </p:cNvPicPr>
          <p:nvPr/>
        </p:nvPicPr>
        <p:blipFill>
          <a:blip r:embed="rId2"/>
          <a:stretch>
            <a:fillRect/>
          </a:stretch>
        </p:blipFill>
        <p:spPr>
          <a:xfrm>
            <a:off x="436514" y="2260603"/>
            <a:ext cx="8078836" cy="1526574"/>
          </a:xfrm>
          <a:prstGeom prst="rect">
            <a:avLst/>
          </a:prstGeom>
        </p:spPr>
      </p:pic>
    </p:spTree>
    <p:extLst>
      <p:ext uri="{BB962C8B-B14F-4D97-AF65-F5344CB8AC3E}">
        <p14:creationId xmlns:p14="http://schemas.microsoft.com/office/powerpoint/2010/main" val="138969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内存模块</a:t>
            </a:r>
          </a:p>
        </p:txBody>
      </p:sp>
      <p:sp>
        <p:nvSpPr>
          <p:cNvPr id="3" name="内容占位符 2"/>
          <p:cNvSpPr>
            <a:spLocks noGrp="1"/>
          </p:cNvSpPr>
          <p:nvPr>
            <p:ph idx="1"/>
          </p:nvPr>
        </p:nvSpPr>
        <p:spPr>
          <a:xfrm>
            <a:off x="457200" y="1214436"/>
            <a:ext cx="8229600" cy="4525963"/>
          </a:xfrm>
        </p:spPr>
        <p:txBody>
          <a:bodyPr/>
          <a:lstStyle/>
          <a:p>
            <a:pPr>
              <a:lnSpc>
                <a:spcPct val="150000"/>
              </a:lnSpc>
            </a:pPr>
            <a:r>
              <a:rPr lang="en-US" altLang="zh-CN"/>
              <a:t>DRAM</a:t>
            </a:r>
            <a:r>
              <a:rPr lang="zh-CN" altLang="en-US"/>
              <a:t>被封装在内存模块中，多个内存模块连接到内存控制器上，聚合成主存</a:t>
            </a:r>
          </a:p>
        </p:txBody>
      </p:sp>
      <p:sp>
        <p:nvSpPr>
          <p:cNvPr id="4" name="日期占位符 3"/>
          <p:cNvSpPr>
            <a:spLocks noGrp="1"/>
          </p:cNvSpPr>
          <p:nvPr>
            <p:ph type="dt" sz="half" idx="10"/>
          </p:nvPr>
        </p:nvSpPr>
        <p:spPr/>
        <p:txBody>
          <a:bodyPr/>
          <a:lstStyle/>
          <a:p>
            <a:fld id="{FF4765E3-7B2B-45ED-B585-B286452727C4}"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907704" y="2564991"/>
            <a:ext cx="4810125" cy="3752850"/>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a:t>3</a:t>
            </a:r>
            <a:r>
              <a:rPr lang="zh-CN" altLang="en-US"/>
              <a:t>、页命中</a:t>
            </a:r>
          </a:p>
          <a:p>
            <a:endParaRPr lang="zh-CN" altLang="en-US"/>
          </a:p>
        </p:txBody>
      </p:sp>
      <p:sp>
        <p:nvSpPr>
          <p:cNvPr id="4" name="日期占位符 3"/>
          <p:cNvSpPr>
            <a:spLocks noGrp="1"/>
          </p:cNvSpPr>
          <p:nvPr>
            <p:ph type="dt" sz="half" idx="10"/>
          </p:nvPr>
        </p:nvSpPr>
        <p:spPr/>
        <p:txBody>
          <a:bodyPr/>
          <a:lstStyle/>
          <a:p>
            <a:fld id="{1BAE4974-4FD0-41DC-8968-D718AC2DA813}"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80</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524000" y="1900279"/>
            <a:ext cx="6251143" cy="3960000"/>
          </a:xfrm>
          <a:prstGeom prst="rect">
            <a:avLst/>
          </a:prstGeom>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p:txBody>
          <a:bodyPr/>
          <a:lstStyle/>
          <a:p>
            <a:r>
              <a:rPr lang="en-US" altLang="zh-CN"/>
              <a:t>4</a:t>
            </a:r>
            <a:r>
              <a:rPr lang="zh-CN" altLang="en-US"/>
              <a:t>、缺页</a:t>
            </a:r>
          </a:p>
        </p:txBody>
      </p:sp>
      <p:sp>
        <p:nvSpPr>
          <p:cNvPr id="4" name="日期占位符 3"/>
          <p:cNvSpPr>
            <a:spLocks noGrp="1"/>
          </p:cNvSpPr>
          <p:nvPr>
            <p:ph type="dt" sz="half" idx="10"/>
          </p:nvPr>
        </p:nvSpPr>
        <p:spPr/>
        <p:txBody>
          <a:bodyPr/>
          <a:lstStyle/>
          <a:p>
            <a:fld id="{95D189FE-74C0-429E-9F78-365EAA9E08BA}"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81</a:t>
            </a:fld>
            <a:endParaRPr lang="zh-CN" altLang="en-US">
              <a:solidFill>
                <a:prstClr val="black">
                  <a:tint val="75000"/>
                </a:prstClr>
              </a:solidFill>
            </a:endParaRPr>
          </a:p>
        </p:txBody>
      </p:sp>
      <p:pic>
        <p:nvPicPr>
          <p:cNvPr id="10" name="图片 9"/>
          <p:cNvPicPr>
            <a:picLocks noChangeAspect="1"/>
          </p:cNvPicPr>
          <p:nvPr/>
        </p:nvPicPr>
        <p:blipFill>
          <a:blip r:embed="rId3"/>
          <a:stretch>
            <a:fillRect/>
          </a:stretch>
        </p:blipFill>
        <p:spPr>
          <a:xfrm>
            <a:off x="3099136" y="1484784"/>
            <a:ext cx="5743575" cy="2505075"/>
          </a:xfrm>
          <a:prstGeom prst="rect">
            <a:avLst/>
          </a:prstGeom>
        </p:spPr>
      </p:pic>
      <p:pic>
        <p:nvPicPr>
          <p:cNvPr id="11" name="图片 10"/>
          <p:cNvPicPr>
            <a:picLocks noChangeAspect="1"/>
          </p:cNvPicPr>
          <p:nvPr/>
        </p:nvPicPr>
        <p:blipFill>
          <a:blip r:embed="rId4"/>
          <a:stretch>
            <a:fillRect/>
          </a:stretch>
        </p:blipFill>
        <p:spPr>
          <a:xfrm>
            <a:off x="433590" y="3487634"/>
            <a:ext cx="5730737" cy="2530059"/>
          </a:xfrm>
          <a:prstGeom prst="rect">
            <a:avLst/>
          </a:prstGeom>
        </p:spPr>
      </p:pic>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0686" y="1182616"/>
            <a:ext cx="8451794" cy="3830560"/>
          </a:xfrm>
        </p:spPr>
        <p:txBody>
          <a:bodyPr>
            <a:normAutofit/>
          </a:bodyPr>
          <a:lstStyle/>
          <a:p>
            <a:pPr>
              <a:lnSpc>
                <a:spcPct val="150000"/>
              </a:lnSpc>
            </a:pPr>
            <a:r>
              <a:rPr lang="zh-CN" altLang="en-US" dirty="0"/>
              <a:t>页面调度策略</a:t>
            </a:r>
            <a:endParaRPr lang="en-US" altLang="zh-CN" dirty="0"/>
          </a:p>
          <a:p>
            <a:pPr lvl="1">
              <a:lnSpc>
                <a:spcPct val="150000"/>
              </a:lnSpc>
            </a:pPr>
            <a:r>
              <a:rPr lang="zh-CN" altLang="en-US" dirty="0"/>
              <a:t>按需页面调度策略</a:t>
            </a:r>
            <a:endParaRPr lang="en-US" altLang="zh-CN" dirty="0"/>
          </a:p>
          <a:p>
            <a:pPr lvl="1">
              <a:lnSpc>
                <a:spcPct val="150000"/>
              </a:lnSpc>
            </a:pPr>
            <a:r>
              <a:rPr lang="zh-CN" altLang="en-US" dirty="0"/>
              <a:t>预取式调度策略</a:t>
            </a:r>
            <a:endParaRPr lang="en-US" altLang="zh-CN" dirty="0"/>
          </a:p>
          <a:p>
            <a:pPr marL="0" indent="0">
              <a:lnSpc>
                <a:spcPct val="150000"/>
              </a:lnSpc>
              <a:buNone/>
            </a:pPr>
            <a:endParaRPr lang="en-US" altLang="zh-CN" dirty="0"/>
          </a:p>
        </p:txBody>
      </p:sp>
      <p:sp>
        <p:nvSpPr>
          <p:cNvPr id="4" name="日期占位符 3"/>
          <p:cNvSpPr>
            <a:spLocks noGrp="1"/>
          </p:cNvSpPr>
          <p:nvPr>
            <p:ph type="dt" sz="half" idx="10"/>
          </p:nvPr>
        </p:nvSpPr>
        <p:spPr/>
        <p:txBody>
          <a:bodyPr/>
          <a:lstStyle/>
          <a:p>
            <a:fld id="{D5AF3609-7191-4A68-8248-C4654AE0B0F2}"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82</a:t>
            </a:fld>
            <a:endParaRPr lang="zh-CN" altLang="en-US">
              <a:solidFill>
                <a:prstClr val="black">
                  <a:tint val="75000"/>
                </a:prstClr>
              </a:solidFill>
            </a:endParaRP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82616"/>
            <a:ext cx="8229600" cy="4525963"/>
          </a:xfrm>
        </p:spPr>
        <p:txBody>
          <a:bodyPr>
            <a:noAutofit/>
          </a:bodyPr>
          <a:lstStyle/>
          <a:p>
            <a:r>
              <a:rPr lang="en-US" altLang="zh-CN" dirty="0"/>
              <a:t>5</a:t>
            </a:r>
            <a:r>
              <a:rPr lang="zh-CN" altLang="en-US" dirty="0"/>
              <a:t>、页面的分配</a:t>
            </a:r>
            <a:r>
              <a:rPr lang="en-US" altLang="zh-CN" dirty="0"/>
              <a:t>——</a:t>
            </a:r>
            <a:r>
              <a:rPr lang="zh-CN" altLang="en-US" dirty="0"/>
              <a:t>全相联映像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日期占位符 3"/>
          <p:cNvSpPr>
            <a:spLocks noGrp="1"/>
          </p:cNvSpPr>
          <p:nvPr>
            <p:ph type="dt" sz="half" idx="10"/>
          </p:nvPr>
        </p:nvSpPr>
        <p:spPr/>
        <p:txBody>
          <a:bodyPr/>
          <a:lstStyle/>
          <a:p>
            <a:fld id="{2FF84F8E-30DD-4743-956A-441073EFC210}"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83</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907702" y="1857097"/>
            <a:ext cx="4946759" cy="3960000"/>
          </a:xfrm>
          <a:prstGeom prst="rect">
            <a:avLst/>
          </a:prstGeom>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四、虚拟内存作为内存管理的工具</a:t>
            </a:r>
          </a:p>
        </p:txBody>
      </p:sp>
      <p:sp>
        <p:nvSpPr>
          <p:cNvPr id="4" name="日期占位符 3"/>
          <p:cNvSpPr>
            <a:spLocks noGrp="1"/>
          </p:cNvSpPr>
          <p:nvPr>
            <p:ph type="dt" sz="half" idx="10"/>
          </p:nvPr>
        </p:nvSpPr>
        <p:spPr>
          <a:xfrm>
            <a:off x="457200" y="6381121"/>
            <a:ext cx="2133600" cy="365125"/>
          </a:xfrm>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84</a:t>
            </a:fld>
            <a:endParaRPr lang="zh-CN" altLang="en-US">
              <a:solidFill>
                <a:prstClr val="black">
                  <a:tint val="75000"/>
                </a:prstClr>
              </a:solidFill>
            </a:endParaRPr>
          </a:p>
        </p:txBody>
      </p:sp>
      <p:sp>
        <p:nvSpPr>
          <p:cNvPr id="8" name="内容占位符 7"/>
          <p:cNvSpPr>
            <a:spLocks noGrp="1"/>
          </p:cNvSpPr>
          <p:nvPr>
            <p:ph idx="1"/>
          </p:nvPr>
        </p:nvSpPr>
        <p:spPr/>
        <p:txBody>
          <a:bodyPr/>
          <a:lstStyle/>
          <a:p>
            <a:r>
              <a:rPr lang="en-US" altLang="zh-CN" dirty="0" err="1">
                <a:sym typeface="+mn-ea"/>
              </a:rPr>
              <a:t>给进程分配独立的页表</a:t>
            </a:r>
            <a:r>
              <a:rPr lang="en-US" altLang="zh-CN" dirty="0">
                <a:sym typeface="+mn-ea"/>
              </a:rPr>
              <a:t>, </a:t>
            </a:r>
            <a:r>
              <a:rPr lang="en-US" altLang="zh-CN" dirty="0" err="1">
                <a:sym typeface="+mn-ea"/>
              </a:rPr>
              <a:t>为进程建立独立的地址空间</a:t>
            </a:r>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r>
              <a:rPr lang="zh-CN" altLang="en-US" dirty="0">
                <a:sym typeface="+mn-ea"/>
              </a:rPr>
              <a:t>简化链接、简化加载、简化共享、简化内存分配</a:t>
            </a:r>
            <a:endParaRPr lang="en-US" altLang="zh-CN" dirty="0"/>
          </a:p>
          <a:p>
            <a:pPr eaLnBrk="1" hangingPunct="1">
              <a:lnSpc>
                <a:spcPct val="80000"/>
              </a:lnSpc>
              <a:buNone/>
            </a:pPr>
            <a:endParaRPr lang="zh-CN" altLang="en-US" dirty="0">
              <a:solidFill>
                <a:srgbClr val="000099"/>
              </a:solidFill>
              <a:latin typeface="华文仿宋" panose="02010600040101010101" pitchFamily="2" charset="-122"/>
              <a:ea typeface="华文仿宋" panose="02010600040101010101" pitchFamily="2" charset="-122"/>
            </a:endParaRPr>
          </a:p>
          <a:p>
            <a:endParaRPr lang="en-US" altLang="zh-CN" dirty="0"/>
          </a:p>
        </p:txBody>
      </p:sp>
      <p:pic>
        <p:nvPicPr>
          <p:cNvPr id="21507" name="Picture 4"/>
          <p:cNvPicPr>
            <a:picLocks noChangeAspect="1"/>
          </p:cNvPicPr>
          <p:nvPr/>
        </p:nvPicPr>
        <p:blipFill>
          <a:blip r:embed="rId2"/>
          <a:stretch>
            <a:fillRect/>
          </a:stretch>
        </p:blipFill>
        <p:spPr>
          <a:xfrm>
            <a:off x="2195830" y="2276475"/>
            <a:ext cx="4520565" cy="2578100"/>
          </a:xfrm>
          <a:prstGeom prst="rect">
            <a:avLst/>
          </a:prstGeom>
          <a:noFill/>
          <a:ln w="9525">
            <a:noFill/>
          </a:ln>
        </p:spPr>
      </p:pic>
    </p:spTree>
  </p:cSld>
  <p:clrMapOvr>
    <a:masterClrMapping/>
  </p:clrMapOvr>
  <p:transition spd="slow" advTm="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五、虚拟内存作为内存保护的工具</a:t>
            </a:r>
          </a:p>
        </p:txBody>
      </p:sp>
      <p:sp>
        <p:nvSpPr>
          <p:cNvPr id="3" name="内容占位符 2"/>
          <p:cNvSpPr>
            <a:spLocks noGrp="1"/>
          </p:cNvSpPr>
          <p:nvPr>
            <p:ph idx="1"/>
          </p:nvPr>
        </p:nvSpPr>
        <p:spPr/>
        <p:txBody>
          <a:bodyPr/>
          <a:lstStyle/>
          <a:p>
            <a:r>
              <a:rPr lang="zh-CN" altLang="en-US"/>
              <a:t>内存保护应该提供的功能</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85</a:t>
            </a:fld>
            <a:endParaRPr lang="zh-CN" altLang="en-US">
              <a:solidFill>
                <a:prstClr val="black">
                  <a:tint val="75000"/>
                </a:prstClr>
              </a:solidFill>
            </a:endParaRPr>
          </a:p>
        </p:txBody>
      </p:sp>
      <p:pic>
        <p:nvPicPr>
          <p:cNvPr id="21508" name="Picture 5"/>
          <p:cNvPicPr>
            <a:picLocks noChangeAspect="1"/>
          </p:cNvPicPr>
          <p:nvPr/>
        </p:nvPicPr>
        <p:blipFill>
          <a:blip r:embed="rId2"/>
          <a:stretch>
            <a:fillRect/>
          </a:stretch>
        </p:blipFill>
        <p:spPr>
          <a:xfrm>
            <a:off x="1907540" y="2132965"/>
            <a:ext cx="4783455" cy="2727325"/>
          </a:xfrm>
          <a:prstGeom prst="rect">
            <a:avLst/>
          </a:prstGeom>
          <a:noFill/>
          <a:ln w="9525">
            <a:noFill/>
          </a:ln>
        </p:spPr>
      </p:pic>
    </p:spTree>
  </p:cSld>
  <p:clrMapOvr>
    <a:masterClrMapping/>
  </p:clrMapOvr>
  <p:transition spd="slow" advTm="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六、页式存储管理</a:t>
            </a:r>
          </a:p>
        </p:txBody>
      </p:sp>
      <p:sp>
        <p:nvSpPr>
          <p:cNvPr id="3" name="内容占位符 2"/>
          <p:cNvSpPr>
            <a:spLocks noGrp="1"/>
          </p:cNvSpPr>
          <p:nvPr>
            <p:ph idx="1"/>
          </p:nvPr>
        </p:nvSpPr>
        <p:spPr>
          <a:xfrm>
            <a:off x="628649" y="1532327"/>
            <a:ext cx="8168109" cy="4351338"/>
          </a:xfrm>
        </p:spPr>
        <p:txBody>
          <a:bodyPr/>
          <a:lstStyle/>
          <a:p>
            <a:r>
              <a:rPr lang="en-US" altLang="zh-CN" dirty="0"/>
              <a:t>1</a:t>
            </a:r>
            <a:r>
              <a:rPr lang="zh-CN" altLang="en-US" dirty="0"/>
              <a:t>、页式存储管理的地址翻译（虚页到实页的转换）</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86</a:t>
            </a:fld>
            <a:endParaRPr lang="zh-CN" altLang="en-US">
              <a:solidFill>
                <a:prstClr val="black">
                  <a:tint val="75000"/>
                </a:prstClr>
              </a:solidFill>
            </a:endParaRPr>
          </a:p>
        </p:txBody>
      </p:sp>
      <p:pic>
        <p:nvPicPr>
          <p:cNvPr id="22531" name="Picture 4"/>
          <p:cNvPicPr>
            <a:picLocks noChangeAspect="1"/>
          </p:cNvPicPr>
          <p:nvPr/>
        </p:nvPicPr>
        <p:blipFill>
          <a:blip r:embed="rId2"/>
          <a:stretch>
            <a:fillRect/>
          </a:stretch>
        </p:blipFill>
        <p:spPr>
          <a:xfrm>
            <a:off x="1331595" y="2132648"/>
            <a:ext cx="6116638" cy="3543300"/>
          </a:xfrm>
          <a:prstGeom prst="rect">
            <a:avLst/>
          </a:prstGeom>
          <a:noFill/>
          <a:ln w="9525">
            <a:noFill/>
          </a:ln>
        </p:spPr>
      </p:pic>
    </p:spTree>
  </p:cSld>
  <p:clrMapOvr>
    <a:masterClrMapping/>
  </p:clrMapOvr>
  <p:transition spd="slow" advTm="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360" y="908563"/>
            <a:ext cx="8229600" cy="4525963"/>
          </a:xfrm>
        </p:spPr>
        <p:txBody>
          <a:bodyPr/>
          <a:lstStyle/>
          <a:p>
            <a:r>
              <a:rPr lang="zh-CN" altLang="en-US"/>
              <a:t>页面访问中</a:t>
            </a:r>
            <a:r>
              <a:rPr lang="en-US" altLang="zh-CN"/>
              <a:t>CPU</a:t>
            </a:r>
            <a:r>
              <a:rPr lang="zh-CN" altLang="en-US"/>
              <a:t>处理步骤（命中与缺页）</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87</a:t>
            </a:fld>
            <a:endParaRPr lang="zh-CN" altLang="en-US">
              <a:solidFill>
                <a:prstClr val="black">
                  <a:tint val="75000"/>
                </a:prstClr>
              </a:solidFill>
            </a:endParaRPr>
          </a:p>
        </p:txBody>
      </p:sp>
      <p:pic>
        <p:nvPicPr>
          <p:cNvPr id="23554" name="Picture 4"/>
          <p:cNvPicPr>
            <a:picLocks noChangeAspect="1"/>
          </p:cNvPicPr>
          <p:nvPr/>
        </p:nvPicPr>
        <p:blipFill>
          <a:blip r:embed="rId2"/>
          <a:stretch>
            <a:fillRect/>
          </a:stretch>
        </p:blipFill>
        <p:spPr>
          <a:xfrm>
            <a:off x="2078990" y="1412875"/>
            <a:ext cx="4985385" cy="4678680"/>
          </a:xfrm>
          <a:prstGeom prst="rect">
            <a:avLst/>
          </a:prstGeom>
          <a:noFill/>
          <a:ln w="9525">
            <a:noFill/>
          </a:ln>
        </p:spPr>
      </p:pic>
    </p:spTree>
  </p:cSld>
  <p:clrMapOvr>
    <a:masterClrMapping/>
  </p:clrMapOvr>
  <p:transition spd="slow" advTm="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练习</a:t>
            </a:r>
            <a:r>
              <a:rPr lang="en-US" altLang="zh-CN"/>
              <a:t> </a:t>
            </a:r>
          </a:p>
          <a:p>
            <a:endParaRPr lang="en-US" altLang="zh-CN"/>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88</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843915" y="2132965"/>
            <a:ext cx="7456170" cy="2132965"/>
          </a:xfrm>
          <a:prstGeom prst="rect">
            <a:avLst/>
          </a:prstGeom>
        </p:spPr>
      </p:pic>
    </p:spTree>
  </p:cSld>
  <p:clrMapOvr>
    <a:masterClrMapping/>
  </p:clrMapOvr>
  <p:transition spd="slow" advTm="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结合高速缓存与虚拟内存</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89</a:t>
            </a:fld>
            <a:endParaRPr lang="zh-CN" altLang="en-US">
              <a:solidFill>
                <a:prstClr val="black">
                  <a:tint val="75000"/>
                </a:prstClr>
              </a:solidFill>
            </a:endParaRPr>
          </a:p>
        </p:txBody>
      </p:sp>
      <p:pic>
        <p:nvPicPr>
          <p:cNvPr id="24579" name="Picture 4"/>
          <p:cNvPicPr>
            <a:picLocks noChangeAspect="1"/>
          </p:cNvPicPr>
          <p:nvPr/>
        </p:nvPicPr>
        <p:blipFill>
          <a:blip r:embed="rId2"/>
          <a:stretch>
            <a:fillRect/>
          </a:stretch>
        </p:blipFill>
        <p:spPr>
          <a:xfrm>
            <a:off x="1657350" y="2239052"/>
            <a:ext cx="5405437" cy="2281237"/>
          </a:xfrm>
          <a:prstGeom prst="rect">
            <a:avLst/>
          </a:prstGeom>
          <a:noFill/>
          <a:ln w="9525">
            <a:noFill/>
          </a:ln>
        </p:spPr>
      </p:pic>
    </p:spTree>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32779"/>
            <a:ext cx="7886700" cy="1325563"/>
          </a:xfrm>
        </p:spPr>
        <p:txBody>
          <a:bodyPr/>
          <a:lstStyle/>
          <a:p>
            <a:r>
              <a:rPr lang="zh-CN" altLang="en-US" dirty="0"/>
              <a:t>只读存储器</a:t>
            </a:r>
            <a:r>
              <a:rPr lang="zh-CN" altLang="en-US" sz="2800" dirty="0"/>
              <a:t>（</a:t>
            </a:r>
            <a:r>
              <a:rPr lang="en-US" altLang="zh-CN" sz="2800" b="0" i="0" dirty="0">
                <a:solidFill>
                  <a:srgbClr val="333333"/>
                </a:solidFill>
                <a:effectLst/>
                <a:latin typeface="Arial" panose="020B0604020202020204" pitchFamily="34" charset="0"/>
              </a:rPr>
              <a:t> Read-Only Memory</a:t>
            </a:r>
            <a:r>
              <a:rPr lang="zh-CN" altLang="en-US" sz="2800" b="0" i="0" dirty="0">
                <a:solidFill>
                  <a:srgbClr val="333333"/>
                </a:solidFill>
                <a:effectLst/>
                <a:latin typeface="Arial" panose="020B0604020202020204" pitchFamily="34" charset="0"/>
              </a:rPr>
              <a:t>，</a:t>
            </a:r>
            <a:r>
              <a:rPr lang="en-US" altLang="zh-CN" sz="2800" b="0" i="0" dirty="0">
                <a:solidFill>
                  <a:srgbClr val="333333"/>
                </a:solidFill>
                <a:effectLst/>
                <a:latin typeface="Arial" panose="020B0604020202020204" pitchFamily="34" charset="0"/>
              </a:rPr>
              <a:t>ROM</a:t>
            </a:r>
            <a:r>
              <a:rPr lang="zh-CN" altLang="en-US" sz="2800" b="0" i="0" dirty="0">
                <a:solidFill>
                  <a:srgbClr val="333333"/>
                </a:solidFill>
                <a:effectLst/>
                <a:latin typeface="Arial" panose="020B0604020202020204" pitchFamily="34" charset="0"/>
              </a:rPr>
              <a:t>）</a:t>
            </a:r>
            <a:endParaRPr lang="zh-CN" altLang="en-US" dirty="0"/>
          </a:p>
        </p:txBody>
      </p:sp>
      <p:sp>
        <p:nvSpPr>
          <p:cNvPr id="3" name="内容占位符 2"/>
          <p:cNvSpPr>
            <a:spLocks noGrp="1"/>
          </p:cNvSpPr>
          <p:nvPr>
            <p:ph idx="1"/>
          </p:nvPr>
        </p:nvSpPr>
        <p:spPr>
          <a:xfrm>
            <a:off x="330868" y="1202405"/>
            <a:ext cx="8482264" cy="4981827"/>
          </a:xfrm>
        </p:spPr>
        <p:txBody>
          <a:bodyPr>
            <a:normAutofit fontScale="85000" lnSpcReduction="10000"/>
          </a:bodyPr>
          <a:lstStyle/>
          <a:p>
            <a:pPr>
              <a:lnSpc>
                <a:spcPct val="150000"/>
              </a:lnSpc>
            </a:pPr>
            <a:r>
              <a:rPr lang="zh-CN" altLang="en-US" dirty="0"/>
              <a:t>特点：掉电不影响存储的数据，从只写一次发展到可多次写</a:t>
            </a:r>
            <a:endParaRPr lang="en-US" altLang="zh-CN" dirty="0"/>
          </a:p>
          <a:p>
            <a:pPr>
              <a:lnSpc>
                <a:spcPct val="150000"/>
              </a:lnSpc>
            </a:pPr>
            <a:r>
              <a:rPr lang="zh-CN" altLang="en-US" dirty="0"/>
              <a:t>代表：</a:t>
            </a:r>
            <a:endParaRPr lang="en-US" altLang="zh-CN" dirty="0"/>
          </a:p>
          <a:p>
            <a:pPr lvl="1">
              <a:lnSpc>
                <a:spcPct val="150000"/>
              </a:lnSpc>
            </a:pPr>
            <a:r>
              <a:rPr lang="en-US" altLang="zh-CN" dirty="0"/>
              <a:t>PROM</a:t>
            </a:r>
            <a:r>
              <a:rPr lang="zh-CN" altLang="en-US" dirty="0"/>
              <a:t>：可编程</a:t>
            </a:r>
            <a:r>
              <a:rPr lang="en-US" altLang="zh-CN" dirty="0"/>
              <a:t>ROM</a:t>
            </a:r>
            <a:r>
              <a:rPr lang="zh-CN" altLang="en-US" dirty="0"/>
              <a:t>，只能被写一次</a:t>
            </a:r>
            <a:endParaRPr lang="en-US" altLang="zh-CN" dirty="0"/>
          </a:p>
          <a:p>
            <a:pPr lvl="1">
              <a:lnSpc>
                <a:spcPct val="150000"/>
              </a:lnSpc>
            </a:pPr>
            <a:r>
              <a:rPr lang="en-US" altLang="zh-CN" dirty="0"/>
              <a:t>EPROM</a:t>
            </a:r>
            <a:r>
              <a:rPr lang="zh-CN" altLang="en-US" dirty="0"/>
              <a:t>：可擦写可编程，</a:t>
            </a:r>
            <a:endParaRPr lang="en-US" altLang="zh-CN" dirty="0"/>
          </a:p>
          <a:p>
            <a:pPr lvl="1">
              <a:lnSpc>
                <a:spcPct val="150000"/>
              </a:lnSpc>
            </a:pPr>
            <a:r>
              <a:rPr lang="en-US" altLang="zh-CN" dirty="0"/>
              <a:t>EEPROM</a:t>
            </a:r>
            <a:r>
              <a:rPr lang="zh-CN" altLang="en-US" dirty="0"/>
              <a:t>：电子可擦除。</a:t>
            </a:r>
            <a:endParaRPr lang="en-US" altLang="zh-CN" dirty="0"/>
          </a:p>
          <a:p>
            <a:pPr lvl="1">
              <a:lnSpc>
                <a:spcPct val="150000"/>
              </a:lnSpc>
            </a:pPr>
            <a:r>
              <a:rPr lang="en-US" altLang="zh-CN" dirty="0"/>
              <a:t>Flash memory</a:t>
            </a:r>
            <a:r>
              <a:rPr lang="zh-CN" altLang="en-US" dirty="0"/>
              <a:t>：基于</a:t>
            </a:r>
            <a:r>
              <a:rPr lang="en-US" altLang="zh-CN" dirty="0"/>
              <a:t>EEPROM</a:t>
            </a:r>
            <a:r>
              <a:rPr lang="zh-CN" altLang="en-US" dirty="0"/>
              <a:t>，代表</a:t>
            </a:r>
            <a:r>
              <a:rPr lang="en-US" altLang="zh-CN" dirty="0"/>
              <a:t>U</a:t>
            </a:r>
            <a:r>
              <a:rPr lang="zh-CN" altLang="en-US" dirty="0"/>
              <a:t>盘，存储卡，固态硬盘</a:t>
            </a:r>
            <a:endParaRPr lang="en-US" altLang="zh-CN" dirty="0"/>
          </a:p>
          <a:p>
            <a:pPr marL="625475" lvl="1" indent="-225425">
              <a:lnSpc>
                <a:spcPct val="150000"/>
              </a:lnSpc>
            </a:pPr>
            <a:r>
              <a:rPr lang="en-US" altLang="zh-CN" i="0" dirty="0">
                <a:solidFill>
                  <a:srgbClr val="121212"/>
                </a:solidFill>
                <a:effectLst/>
                <a:latin typeface="-apple-system"/>
              </a:rPr>
              <a:t>NOR Flash</a:t>
            </a:r>
            <a:r>
              <a:rPr lang="zh-CN" altLang="en-US" i="0" dirty="0">
                <a:solidFill>
                  <a:srgbClr val="121212"/>
                </a:solidFill>
                <a:effectLst/>
                <a:latin typeface="-apple-system"/>
              </a:rPr>
              <a:t>存储器（</a:t>
            </a:r>
            <a:r>
              <a:rPr lang="zh-CN" altLang="en-US" dirty="0"/>
              <a:t>在芯片内执行，因此应用程序可以直接在</a:t>
            </a:r>
            <a:r>
              <a:rPr lang="en-US" altLang="zh-CN" dirty="0"/>
              <a:t>Flash</a:t>
            </a:r>
            <a:r>
              <a:rPr lang="zh-CN" altLang="en-US" dirty="0"/>
              <a:t>中运行，而不必读入系统</a:t>
            </a:r>
            <a:r>
              <a:rPr lang="en-US" altLang="zh-CN" dirty="0"/>
              <a:t>RAM</a:t>
            </a:r>
            <a:r>
              <a:rPr lang="zh-CN" altLang="en-US" i="0" dirty="0">
                <a:solidFill>
                  <a:srgbClr val="121212"/>
                </a:solidFill>
                <a:effectLst/>
                <a:latin typeface="-apple-system"/>
              </a:rPr>
              <a:t>）</a:t>
            </a:r>
            <a:endParaRPr lang="en-US" altLang="zh-CN" i="0" dirty="0">
              <a:solidFill>
                <a:srgbClr val="121212"/>
              </a:solidFill>
              <a:effectLst/>
              <a:latin typeface="-apple-system"/>
            </a:endParaRPr>
          </a:p>
          <a:p>
            <a:pPr marL="625475" lvl="1" indent="-225425">
              <a:lnSpc>
                <a:spcPct val="150000"/>
              </a:lnSpc>
            </a:pPr>
            <a:r>
              <a:rPr lang="en-US" altLang="zh-CN" i="0" dirty="0">
                <a:solidFill>
                  <a:srgbClr val="121212"/>
                </a:solidFill>
                <a:effectLst/>
                <a:latin typeface="-apple-system"/>
              </a:rPr>
              <a:t>NAND Flash</a:t>
            </a:r>
            <a:r>
              <a:rPr lang="zh-CN" altLang="en-US" i="0" dirty="0">
                <a:solidFill>
                  <a:srgbClr val="121212"/>
                </a:solidFill>
                <a:effectLst/>
                <a:latin typeface="-apple-system"/>
              </a:rPr>
              <a:t>存储器（存储容量更大，擦写速度更快）</a:t>
            </a:r>
            <a:endParaRPr lang="zh-CN" altLang="en-US" dirty="0"/>
          </a:p>
        </p:txBody>
      </p:sp>
      <p:sp>
        <p:nvSpPr>
          <p:cNvPr id="4" name="日期占位符 3"/>
          <p:cNvSpPr>
            <a:spLocks noGrp="1"/>
          </p:cNvSpPr>
          <p:nvPr>
            <p:ph type="dt" sz="half" idx="10"/>
          </p:nvPr>
        </p:nvSpPr>
        <p:spPr/>
        <p:txBody>
          <a:bodyPr/>
          <a:lstStyle/>
          <a:p>
            <a:fld id="{AD8630F0-AC34-459C-82BA-BDAAA76A86D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a:t>
            </a:fld>
            <a:endParaRPr lang="zh-CN" altLang="en-US">
              <a:solidFill>
                <a:prstClr val="black">
                  <a:tint val="75000"/>
                </a:prstClr>
              </a:solidFill>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57200" y="836808"/>
            <a:ext cx="8229600" cy="4525963"/>
          </a:xfrm>
        </p:spPr>
        <p:txBody>
          <a:bodyPr/>
          <a:lstStyle/>
          <a:p>
            <a:pPr>
              <a:lnSpc>
                <a:spcPct val="150000"/>
              </a:lnSpc>
            </a:pPr>
            <a:r>
              <a:rPr lang="en-US" altLang="zh-CN" dirty="0"/>
              <a:t>2</a:t>
            </a:r>
            <a:r>
              <a:rPr lang="zh-CN" altLang="en-US" dirty="0"/>
              <a:t>、</a:t>
            </a:r>
            <a:r>
              <a:rPr lang="en-US" altLang="zh-CN" dirty="0"/>
              <a:t>TLB</a:t>
            </a:r>
            <a:r>
              <a:rPr lang="zh-CN" altLang="en-US" dirty="0"/>
              <a:t>优化地址翻译</a:t>
            </a:r>
          </a:p>
          <a:p>
            <a:pPr>
              <a:lnSpc>
                <a:spcPct val="150000"/>
              </a:lnSpc>
            </a:pPr>
            <a:r>
              <a:rPr lang="zh-CN" altLang="en-US" dirty="0"/>
              <a:t>引入原因：取指令、取数据两次访存</a:t>
            </a:r>
            <a:endParaRPr lang="en-US" altLang="zh-CN" dirty="0"/>
          </a:p>
          <a:p>
            <a:pPr>
              <a:lnSpc>
                <a:spcPct val="150000"/>
              </a:lnSpc>
            </a:pPr>
            <a:r>
              <a:rPr lang="en-US" altLang="zh-CN" dirty="0"/>
              <a:t>TLB</a:t>
            </a:r>
            <a:r>
              <a:rPr lang="zh-CN" altLang="en-US" dirty="0"/>
              <a:t>（</a:t>
            </a:r>
            <a:r>
              <a:rPr lang="en-US" altLang="zh-CN" dirty="0"/>
              <a:t>Translation Lookaside Buffer</a:t>
            </a:r>
            <a:r>
              <a:rPr lang="zh-CN" altLang="en-US" dirty="0"/>
              <a:t>）是“地址转换后援缓冲器”，也被称为快表，一般采用全相联或者组相联方式</a:t>
            </a:r>
          </a:p>
        </p:txBody>
      </p:sp>
      <p:sp>
        <p:nvSpPr>
          <p:cNvPr id="2" name="日期占位符 1"/>
          <p:cNvSpPr>
            <a:spLocks noGrp="1"/>
          </p:cNvSpPr>
          <p:nvPr>
            <p:ph type="dt" sz="half" idx="10"/>
          </p:nvPr>
        </p:nvSpPr>
        <p:spPr/>
        <p:txBody>
          <a:bodyPr/>
          <a:lstStyle/>
          <a:p>
            <a:fld id="{F359245A-4C4F-4261-8411-AD1A2CF5F6CE}"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90</a:t>
            </a:fld>
            <a:endParaRPr lang="zh-CN" altLang="en-US">
              <a:solidFill>
                <a:prstClr val="black">
                  <a:tint val="75000"/>
                </a:prstClr>
              </a:solidFill>
            </a:endParaRPr>
          </a:p>
        </p:txBody>
      </p:sp>
      <p:graphicFrame>
        <p:nvGraphicFramePr>
          <p:cNvPr id="8" name="表格 7"/>
          <p:cNvGraphicFramePr>
            <a:graphicFrameLocks noGrp="1"/>
          </p:cNvGraphicFramePr>
          <p:nvPr/>
        </p:nvGraphicFramePr>
        <p:xfrm>
          <a:off x="2771468" y="4437604"/>
          <a:ext cx="3960441" cy="370840"/>
        </p:xfrm>
        <a:graphic>
          <a:graphicData uri="http://schemas.openxmlformats.org/drawingml/2006/table">
            <a:tbl>
              <a:tblPr firstRow="1" bandRow="1">
                <a:tableStyleId>{5C22544A-7EE6-4342-B048-85BDC9FD1C3A}</a:tableStyleId>
              </a:tblPr>
              <a:tblGrid>
                <a:gridCol w="1320147">
                  <a:extLst>
                    <a:ext uri="{9D8B030D-6E8A-4147-A177-3AD203B41FA5}">
                      <a16:colId xmlns:a16="http://schemas.microsoft.com/office/drawing/2014/main" val="20000"/>
                    </a:ext>
                  </a:extLst>
                </a:gridCol>
                <a:gridCol w="1320147">
                  <a:extLst>
                    <a:ext uri="{9D8B030D-6E8A-4147-A177-3AD203B41FA5}">
                      <a16:colId xmlns:a16="http://schemas.microsoft.com/office/drawing/2014/main" val="20001"/>
                    </a:ext>
                  </a:extLst>
                </a:gridCol>
                <a:gridCol w="1320147">
                  <a:extLst>
                    <a:ext uri="{9D8B030D-6E8A-4147-A177-3AD203B41FA5}">
                      <a16:colId xmlns:a16="http://schemas.microsoft.com/office/drawing/2014/main" val="20002"/>
                    </a:ext>
                  </a:extLst>
                </a:gridCol>
              </a:tblGrid>
              <a:tr h="370840">
                <a:tc>
                  <a:txBody>
                    <a:bodyPr/>
                    <a:lstStyle/>
                    <a:p>
                      <a:r>
                        <a:rPr lang="en-US" altLang="zh-CN">
                          <a:solidFill>
                            <a:schemeClr val="tx1"/>
                          </a:solidFill>
                        </a:rPr>
                        <a:t>TLB</a:t>
                      </a:r>
                      <a:r>
                        <a:rPr lang="zh-CN" altLang="en-US">
                          <a:solidFill>
                            <a:schemeClr val="tx1"/>
                          </a:solidFill>
                        </a:rPr>
                        <a:t>标识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0CFF6"/>
                    </a:solidFill>
                  </a:tcPr>
                </a:tc>
                <a:tc>
                  <a:txBody>
                    <a:bodyPr/>
                    <a:lstStyle/>
                    <a:p>
                      <a:r>
                        <a:rPr lang="en-US" altLang="zh-CN">
                          <a:solidFill>
                            <a:schemeClr val="tx1"/>
                          </a:solidFill>
                        </a:rPr>
                        <a:t>TLB</a:t>
                      </a:r>
                      <a:r>
                        <a:rPr lang="zh-CN" altLang="en-US">
                          <a:solidFill>
                            <a:schemeClr val="tx1"/>
                          </a:solidFill>
                        </a:rPr>
                        <a:t>索引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0CFF6"/>
                    </a:solidFill>
                  </a:tcPr>
                </a:tc>
                <a:tc>
                  <a:txBody>
                    <a:bodyPr/>
                    <a:lstStyle/>
                    <a:p>
                      <a:r>
                        <a:rPr lang="zh-CN" altLang="en-US">
                          <a:solidFill>
                            <a:schemeClr val="tx1"/>
                          </a:solidFill>
                        </a:rPr>
                        <a:t>页内偏移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0CFF6"/>
                    </a:solidFill>
                  </a:tcPr>
                </a:tc>
                <a:extLst>
                  <a:ext uri="{0D108BD9-81ED-4DB2-BD59-A6C34878D82A}">
                    <a16:rowId xmlns:a16="http://schemas.microsoft.com/office/drawing/2014/main" val="10000"/>
                  </a:ext>
                </a:extLst>
              </a:tr>
            </a:tbl>
          </a:graphicData>
        </a:graphic>
      </p:graphicFrame>
      <p:sp>
        <p:nvSpPr>
          <p:cNvPr id="10" name="右大括号 9"/>
          <p:cNvSpPr/>
          <p:nvPr/>
        </p:nvSpPr>
        <p:spPr>
          <a:xfrm rot="5400000">
            <a:off x="3932262" y="3726190"/>
            <a:ext cx="288032" cy="25749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3459882" y="5221208"/>
            <a:ext cx="1584176" cy="369332"/>
          </a:xfrm>
          <a:prstGeom prst="rect">
            <a:avLst/>
          </a:prstGeom>
          <a:noFill/>
        </p:spPr>
        <p:txBody>
          <a:bodyPr wrap="square" rtlCol="0">
            <a:spAutoFit/>
          </a:bodyPr>
          <a:lstStyle/>
          <a:p>
            <a:pPr defTabSz="914400"/>
            <a:r>
              <a:rPr lang="zh-CN" altLang="en-US" b="1"/>
              <a:t>虚页号（</a:t>
            </a:r>
            <a:r>
              <a:rPr lang="en-US" altLang="zh-CN" b="1"/>
              <a:t>VPN</a:t>
            </a:r>
            <a:r>
              <a:rPr lang="zh-CN" altLang="en-US" b="1"/>
              <a:t>）</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91</a:t>
            </a:fld>
            <a:endParaRPr lang="zh-CN" altLang="en-US">
              <a:solidFill>
                <a:prstClr val="black">
                  <a:tint val="75000"/>
                </a:prstClr>
              </a:solidFill>
            </a:endParaRPr>
          </a:p>
        </p:txBody>
      </p:sp>
      <p:pic>
        <p:nvPicPr>
          <p:cNvPr id="7" name="内容占位符 6"/>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547793" y="1413191"/>
            <a:ext cx="5512764" cy="4178558"/>
          </a:xfrm>
          <a:prstGeom prst="rect">
            <a:avLst/>
          </a:prstGeom>
        </p:spPr>
      </p:pic>
    </p:spTree>
  </p:cSld>
  <p:clrMapOvr>
    <a:masterClrMapping/>
  </p:clrMapOvr>
  <p:transition spd="slow" advTm="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08"/>
            <a:ext cx="8229600" cy="4525963"/>
          </a:xfrm>
        </p:spPr>
        <p:txBody>
          <a:bodyPr/>
          <a:lstStyle/>
          <a:p>
            <a:r>
              <a:rPr lang="zh-CN" altLang="en-US"/>
              <a:t>地址翻译中</a:t>
            </a:r>
            <a:r>
              <a:rPr lang="en-US" altLang="zh-CN"/>
              <a:t>TLB</a:t>
            </a:r>
            <a:r>
              <a:rPr lang="zh-CN" altLang="en-US"/>
              <a:t>命中或不命中的处理</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92</a:t>
            </a:fld>
            <a:endParaRPr lang="zh-CN" altLang="en-US">
              <a:solidFill>
                <a:prstClr val="black">
                  <a:tint val="75000"/>
                </a:prstClr>
              </a:solidFill>
            </a:endParaRPr>
          </a:p>
        </p:txBody>
      </p:sp>
      <p:pic>
        <p:nvPicPr>
          <p:cNvPr id="25603" name="Picture 4"/>
          <p:cNvPicPr>
            <a:picLocks noChangeAspect="1"/>
          </p:cNvPicPr>
          <p:nvPr/>
        </p:nvPicPr>
        <p:blipFill>
          <a:blip r:embed="rId3"/>
          <a:stretch>
            <a:fillRect/>
          </a:stretch>
        </p:blipFill>
        <p:spPr>
          <a:xfrm>
            <a:off x="755333" y="1988820"/>
            <a:ext cx="3783012" cy="2967038"/>
          </a:xfrm>
          <a:prstGeom prst="rect">
            <a:avLst/>
          </a:prstGeom>
          <a:noFill/>
          <a:ln w="9525">
            <a:noFill/>
          </a:ln>
        </p:spPr>
      </p:pic>
      <p:pic>
        <p:nvPicPr>
          <p:cNvPr id="25604" name="Picture 5"/>
          <p:cNvPicPr>
            <a:picLocks noChangeAspect="1"/>
          </p:cNvPicPr>
          <p:nvPr/>
        </p:nvPicPr>
        <p:blipFill>
          <a:blip r:embed="rId4"/>
          <a:stretch>
            <a:fillRect/>
          </a:stretch>
        </p:blipFill>
        <p:spPr>
          <a:xfrm>
            <a:off x="4716145" y="1906270"/>
            <a:ext cx="3783013" cy="3052763"/>
          </a:xfrm>
          <a:prstGeom prst="rect">
            <a:avLst/>
          </a:prstGeom>
          <a:noFill/>
          <a:ln w="9525">
            <a:noFill/>
          </a:ln>
        </p:spPr>
      </p:pic>
    </p:spTree>
  </p:cSld>
  <p:clrMapOvr>
    <a:masterClrMapping/>
  </p:clrMapOvr>
  <p:transition spd="slow" advTm="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627" y="136524"/>
            <a:ext cx="7886700" cy="1325563"/>
          </a:xfrm>
        </p:spPr>
        <p:txBody>
          <a:bodyPr/>
          <a:lstStyle/>
          <a:p>
            <a:r>
              <a:rPr lang="zh-CN" altLang="en-US" dirty="0"/>
              <a:t>查表过程</a:t>
            </a:r>
          </a:p>
        </p:txBody>
      </p:sp>
      <p:sp>
        <p:nvSpPr>
          <p:cNvPr id="3" name="内容占位符 2"/>
          <p:cNvSpPr>
            <a:spLocks noGrp="1"/>
          </p:cNvSpPr>
          <p:nvPr>
            <p:ph idx="1"/>
          </p:nvPr>
        </p:nvSpPr>
        <p:spPr>
          <a:xfrm>
            <a:off x="457200" y="1052708"/>
            <a:ext cx="8229600" cy="4525963"/>
          </a:xfrm>
        </p:spPr>
        <p:txBody>
          <a:bodyPr/>
          <a:lstStyle/>
          <a:p>
            <a:r>
              <a:rPr lang="en-US" altLang="zh-CN"/>
              <a:t>TLB</a:t>
            </a:r>
            <a:r>
              <a:rPr lang="zh-CN" altLang="en-US"/>
              <a:t>访问过程示例</a:t>
            </a:r>
          </a:p>
        </p:txBody>
      </p:sp>
      <p:sp>
        <p:nvSpPr>
          <p:cNvPr id="4" name="日期占位符 3"/>
          <p:cNvSpPr>
            <a:spLocks noGrp="1"/>
          </p:cNvSpPr>
          <p:nvPr>
            <p:ph type="dt" sz="half" idx="10"/>
          </p:nvPr>
        </p:nvSpPr>
        <p:spPr/>
        <p:txBody>
          <a:bodyPr/>
          <a:lstStyle/>
          <a:p>
            <a:fld id="{A48191A0-60A8-4040-8D82-B0C56338D463}"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93</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259761" y="1628921"/>
            <a:ext cx="6715125" cy="4352925"/>
          </a:xfrm>
          <a:prstGeom prst="rect">
            <a:avLst/>
          </a:prstGeom>
        </p:spPr>
      </p:pic>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34013"/>
            <a:ext cx="7715200" cy="1374907"/>
          </a:xfrm>
        </p:spPr>
        <p:txBody>
          <a:bodyPr>
            <a:normAutofit/>
          </a:bodyPr>
          <a:lstStyle/>
          <a:p>
            <a:pPr>
              <a:lnSpc>
                <a:spcPct val="150000"/>
              </a:lnSpc>
            </a:pPr>
            <a:r>
              <a:rPr lang="zh-CN" altLang="en-US" dirty="0"/>
              <a:t>思考问题：在</a:t>
            </a:r>
            <a:r>
              <a:rPr lang="en-US" altLang="zh-CN" dirty="0"/>
              <a:t>32</a:t>
            </a:r>
            <a:r>
              <a:rPr lang="zh-CN" altLang="en-US" dirty="0"/>
              <a:t>位机中，页面大小为</a:t>
            </a:r>
            <a:r>
              <a:rPr lang="en-US" altLang="zh-CN" dirty="0"/>
              <a:t>4K</a:t>
            </a:r>
            <a:r>
              <a:rPr lang="zh-CN" altLang="en-US" dirty="0"/>
              <a:t>，每个页表项为</a:t>
            </a:r>
            <a:r>
              <a:rPr lang="en-US" altLang="zh-CN" dirty="0"/>
              <a:t>4</a:t>
            </a:r>
            <a:r>
              <a:rPr lang="zh-CN" altLang="en-US" dirty="0"/>
              <a:t>字节，页表的最大尺寸是多少？</a:t>
            </a:r>
            <a:endParaRPr lang="en-US" altLang="zh-CN" dirty="0"/>
          </a:p>
          <a:p>
            <a:pPr>
              <a:lnSpc>
                <a:spcPct val="150000"/>
              </a:lnSpc>
            </a:pPr>
            <a:endParaRPr lang="zh-CN" altLang="en-US" dirty="0"/>
          </a:p>
        </p:txBody>
      </p:sp>
      <p:sp>
        <p:nvSpPr>
          <p:cNvPr id="4" name="日期占位符 3"/>
          <p:cNvSpPr>
            <a:spLocks noGrp="1"/>
          </p:cNvSpPr>
          <p:nvPr>
            <p:ph type="dt" sz="half" idx="10"/>
          </p:nvPr>
        </p:nvSpPr>
        <p:spPr/>
        <p:txBody>
          <a:bodyPr/>
          <a:lstStyle/>
          <a:p>
            <a:fld id="{CD9C06F6-5C10-473B-93A6-AA505A9AA8F5}"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94</a:t>
            </a:fld>
            <a:endParaRPr lang="zh-CN" altLang="en-US">
              <a:solidFill>
                <a:prstClr val="black">
                  <a:tint val="75000"/>
                </a:prstClr>
              </a:solidFill>
            </a:endParaRPr>
          </a:p>
        </p:txBody>
      </p:sp>
      <p:sp>
        <p:nvSpPr>
          <p:cNvPr id="7" name="内容占位符 2"/>
          <p:cNvSpPr txBox="1"/>
          <p:nvPr/>
        </p:nvSpPr>
        <p:spPr>
          <a:xfrm>
            <a:off x="457200" y="4147706"/>
            <a:ext cx="7715200" cy="137490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400" b="1"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t>解决方法</a:t>
            </a:r>
            <a:r>
              <a:rPr lang="en-US" altLang="zh-CN"/>
              <a:t>——</a:t>
            </a:r>
            <a:r>
              <a:rPr lang="zh-CN" altLang="en-US"/>
              <a:t>多级页表</a:t>
            </a:r>
          </a:p>
        </p:txBody>
      </p:sp>
      <p:sp>
        <p:nvSpPr>
          <p:cNvPr id="8" name="内容占位符 2"/>
          <p:cNvSpPr txBox="1"/>
          <p:nvPr/>
        </p:nvSpPr>
        <p:spPr>
          <a:xfrm>
            <a:off x="459901" y="2860317"/>
            <a:ext cx="7715200" cy="137490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400" b="1" kern="1200">
                <a:solidFill>
                  <a:schemeClr val="tx1"/>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a:t>结果：占用空间多</a:t>
            </a:r>
            <a:endParaRPr lang="en-US" altLang="zh-CN"/>
          </a:p>
          <a:p>
            <a:pPr marL="0" indent="0">
              <a:buNone/>
            </a:pPr>
            <a:r>
              <a:rPr lang="en-US" altLang="zh-CN"/>
              <a:t>        </a:t>
            </a:r>
            <a:r>
              <a:rPr lang="zh-CN" altLang="en-US"/>
              <a:t>查表速度慢</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360" y="1124585"/>
            <a:ext cx="8229600" cy="5509260"/>
          </a:xfrm>
        </p:spPr>
        <p:txBody>
          <a:bodyPr>
            <a:normAutofit fontScale="97500"/>
          </a:bodyPr>
          <a:lstStyle/>
          <a:p>
            <a:r>
              <a:rPr lang="en-US" altLang="zh-CN" dirty="0"/>
              <a:t>3</a:t>
            </a:r>
            <a:r>
              <a:rPr lang="zh-CN" altLang="en-US" dirty="0"/>
              <a:t>、多级页表</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zh-CN" altLang="en-US" dirty="0"/>
              <a:t>优点：</a:t>
            </a:r>
            <a:r>
              <a:rPr lang="zh-CN" altLang="en-US" dirty="0">
                <a:sym typeface="+mn-ea"/>
              </a:rPr>
              <a:t>压缩null PTE, 避免无效的空间占用.</a:t>
            </a:r>
            <a:endParaRPr lang="zh-CN" altLang="en-US" dirty="0"/>
          </a:p>
          <a:p>
            <a:pPr algn="l" eaLnBrk="1" hangingPunct="1">
              <a:lnSpc>
                <a:spcPct val="80000"/>
              </a:lnSpc>
              <a:buClrTx/>
              <a:buSzTx/>
              <a:buNone/>
            </a:pPr>
            <a:r>
              <a:rPr lang="zh-CN" altLang="en-US" dirty="0">
                <a:sym typeface="+mn-ea"/>
              </a:rPr>
              <a:t>      </a:t>
            </a:r>
            <a:r>
              <a:rPr lang="en-US" altLang="zh-CN" dirty="0">
                <a:sym typeface="+mn-ea"/>
              </a:rPr>
              <a:t> </a:t>
            </a:r>
            <a:r>
              <a:rPr lang="zh-CN" altLang="en-US" dirty="0">
                <a:sym typeface="+mn-ea"/>
              </a:rPr>
              <a:t>只须一级页表常驻内存, 其他可按需调度.</a:t>
            </a:r>
            <a:endParaRPr lang="zh-CN" altLang="en-US" dirty="0"/>
          </a:p>
        </p:txBody>
      </p:sp>
      <p:sp>
        <p:nvSpPr>
          <p:cNvPr id="4" name="日期占位符 3"/>
          <p:cNvSpPr>
            <a:spLocks noGrp="1"/>
          </p:cNvSpPr>
          <p:nvPr>
            <p:ph type="dt" sz="half" idx="10"/>
          </p:nvPr>
        </p:nvSpPr>
        <p:spPr/>
        <p:txBody>
          <a:bodyPr/>
          <a:lstStyle/>
          <a:p>
            <a:fld id="{848C3279-F268-410D-8DD4-ED6DAF789220}"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95</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2618105" y="914031"/>
            <a:ext cx="6078855" cy="4093845"/>
          </a:xfrm>
          <a:prstGeom prst="rect">
            <a:avLst/>
          </a:prstGeom>
        </p:spPr>
      </p:pic>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467360" y="986790"/>
            <a:ext cx="8229600" cy="5052695"/>
          </a:xfrm>
        </p:spPr>
        <p:txBody>
          <a:bodyPr>
            <a:normAutofit fontScale="92500" lnSpcReduction="10000"/>
          </a:bodyPr>
          <a:lstStyle/>
          <a:p>
            <a:r>
              <a:rPr lang="zh-CN" altLang="en-US" dirty="0">
                <a:sym typeface="+mn-ea"/>
              </a:rPr>
              <a:t>多级页表的地址变换</a:t>
            </a: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pPr algn="l">
              <a:buClrTx/>
              <a:buSzTx/>
            </a:pPr>
            <a:r>
              <a:rPr lang="zh-CN" altLang="en-US" dirty="0">
                <a:sym typeface="+mn-ea"/>
              </a:rPr>
              <a:t>地址翻译需多次访问PTE, 带来潜在的访存开销</a:t>
            </a:r>
            <a:endParaRPr lang="zh-CN" altLang="en-US" dirty="0"/>
          </a:p>
          <a:p>
            <a:pPr marL="0" indent="0" algn="l">
              <a:buClrTx/>
              <a:buSzTx/>
              <a:buNone/>
            </a:pPr>
            <a:endParaRPr lang="zh-CN" altLang="en-US" dirty="0"/>
          </a:p>
        </p:txBody>
      </p:sp>
      <p:sp>
        <p:nvSpPr>
          <p:cNvPr id="4" name="日期占位符 3"/>
          <p:cNvSpPr>
            <a:spLocks noGrp="1"/>
          </p:cNvSpPr>
          <p:nvPr>
            <p:ph type="dt" sz="half" idx="10"/>
          </p:nvPr>
        </p:nvSpPr>
        <p:spPr/>
        <p:txBody>
          <a:bodyPr/>
          <a:lstStyle/>
          <a:p>
            <a:fld id="{573FE2DE-CA1E-49A0-8DF1-3DA318653011}"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96</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331640" y="1412776"/>
            <a:ext cx="5985079" cy="3673706"/>
          </a:xfrm>
          <a:prstGeom prst="rect">
            <a:avLst/>
          </a:prstGeom>
        </p:spPr>
      </p:pic>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实例分析：</a:t>
            </a:r>
            <a:r>
              <a:rPr lang="en-US" altLang="zh-CN" dirty="0">
                <a:solidFill>
                  <a:schemeClr val="tx1"/>
                </a:solidFill>
                <a:effectLst/>
                <a:latin typeface="Times New Roman" panose="02020603050405020304" pitchFamily="18" charset="0"/>
                <a:ea typeface="华文仿宋" panose="02010600040101010101" pitchFamily="2" charset="-122"/>
                <a:sym typeface="+mn-ea"/>
              </a:rPr>
              <a:t>Corei7</a:t>
            </a:r>
            <a:r>
              <a:rPr lang="zh-CN" altLang="en-US" dirty="0">
                <a:solidFill>
                  <a:schemeClr val="tx1"/>
                </a:solidFill>
                <a:effectLst/>
                <a:latin typeface="华文仿宋" panose="02010600040101010101" pitchFamily="2" charset="-122"/>
                <a:ea typeface="华文仿宋" panose="02010600040101010101" pitchFamily="2" charset="-122"/>
                <a:sym typeface="+mn-ea"/>
              </a:rPr>
              <a:t>的存储系统结构</a:t>
            </a:r>
          </a:p>
        </p:txBody>
      </p:sp>
      <p:sp>
        <p:nvSpPr>
          <p:cNvPr id="3" name="内容占位符 2"/>
          <p:cNvSpPr>
            <a:spLocks noGrp="1"/>
          </p:cNvSpPr>
          <p:nvPr>
            <p:ph idx="1"/>
          </p:nvPr>
        </p:nvSpPr>
        <p:spPr>
          <a:xfrm>
            <a:off x="511175" y="1230247"/>
            <a:ext cx="8229600" cy="4525963"/>
          </a:xfrm>
        </p:spPr>
        <p:txBody>
          <a:bodyPr/>
          <a:lstStyle/>
          <a:p>
            <a:pPr algn="l">
              <a:buClrTx/>
              <a:buSzTx/>
            </a:pPr>
            <a:r>
              <a:rPr lang="zh-CN" altLang="en-US" dirty="0">
                <a:sym typeface="+mn-ea"/>
              </a:rPr>
              <a:t> 存储器配置及参数:</a:t>
            </a:r>
            <a:endParaRPr lang="zh-CN" altLang="en-US" dirty="0"/>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97</a:t>
            </a:fld>
            <a:endParaRPr lang="zh-CN" altLang="en-US">
              <a:solidFill>
                <a:prstClr val="black">
                  <a:tint val="75000"/>
                </a:prstClr>
              </a:solidFill>
            </a:endParaRPr>
          </a:p>
        </p:txBody>
      </p:sp>
      <p:pic>
        <p:nvPicPr>
          <p:cNvPr id="7" name="图片 6"/>
          <p:cNvPicPr>
            <a:picLocks noChangeAspect="1"/>
          </p:cNvPicPr>
          <p:nvPr/>
        </p:nvPicPr>
        <p:blipFill>
          <a:blip r:embed="rId3"/>
          <a:stretch>
            <a:fillRect/>
          </a:stretch>
        </p:blipFill>
        <p:spPr>
          <a:xfrm>
            <a:off x="1907540" y="1782762"/>
            <a:ext cx="5436870" cy="4392295"/>
          </a:xfrm>
          <a:prstGeom prst="rect">
            <a:avLst/>
          </a:prstGeom>
        </p:spPr>
      </p:pic>
    </p:spTree>
  </p:cSld>
  <p:clrMapOvr>
    <a:masterClrMapping/>
  </p:clrMapOvr>
  <p:transition spd="slow" advTm="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9754" y="895720"/>
            <a:ext cx="7886700" cy="4351338"/>
          </a:xfrm>
        </p:spPr>
        <p:txBody>
          <a:bodyPr/>
          <a:lstStyle/>
          <a:p>
            <a:r>
              <a:rPr lang="zh-CN" altLang="en-US" dirty="0">
                <a:solidFill>
                  <a:schemeClr val="tx1"/>
                </a:solidFill>
                <a:effectLst/>
                <a:latin typeface="华文仿宋" panose="02010600040101010101" pitchFamily="2" charset="-122"/>
                <a:ea typeface="华文仿宋" panose="02010600040101010101" pitchFamily="2" charset="-122"/>
                <a:sym typeface="+mn-ea"/>
              </a:rPr>
              <a:t>地址翻译</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98</a:t>
            </a:fld>
            <a:endParaRPr lang="zh-CN" altLang="en-US">
              <a:solidFill>
                <a:prstClr val="black">
                  <a:tint val="75000"/>
                </a:prstClr>
              </a:solidFill>
            </a:endParaRPr>
          </a:p>
        </p:txBody>
      </p:sp>
      <p:pic>
        <p:nvPicPr>
          <p:cNvPr id="7" name="图片 6"/>
          <p:cNvPicPr>
            <a:picLocks noChangeAspect="1"/>
          </p:cNvPicPr>
          <p:nvPr>
            <p:custDataLst>
              <p:tags r:id="rId1"/>
            </p:custDataLst>
          </p:nvPr>
        </p:nvPicPr>
        <p:blipFill>
          <a:blip r:embed="rId3"/>
          <a:stretch>
            <a:fillRect/>
          </a:stretch>
        </p:blipFill>
        <p:spPr>
          <a:xfrm>
            <a:off x="1277893" y="1396075"/>
            <a:ext cx="5993130" cy="4405630"/>
          </a:xfrm>
          <a:prstGeom prst="rect">
            <a:avLst/>
          </a:prstGeom>
        </p:spPr>
      </p:pic>
    </p:spTree>
  </p:cSld>
  <p:clrMapOvr>
    <a:masterClrMapping/>
  </p:clrMapOvr>
  <p:transition spd="slow" advTm="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0306" y="751840"/>
            <a:ext cx="7886700" cy="4351338"/>
          </a:xfrm>
        </p:spPr>
        <p:txBody>
          <a:bodyPr/>
          <a:lstStyle/>
          <a:p>
            <a:r>
              <a:rPr lang="zh-CN" altLang="en-US" dirty="0">
                <a:solidFill>
                  <a:schemeClr val="tx1"/>
                </a:solidFill>
                <a:effectLst/>
                <a:latin typeface="华文仿宋" panose="02010600040101010101" pitchFamily="2" charset="-122"/>
                <a:ea typeface="华文仿宋" panose="02010600040101010101" pitchFamily="2" charset="-122"/>
              </a:rPr>
              <a:t>四级页表结构</a:t>
            </a:r>
          </a:p>
        </p:txBody>
      </p:sp>
      <p:sp>
        <p:nvSpPr>
          <p:cNvPr id="4" name="日期占位符 3"/>
          <p:cNvSpPr>
            <a:spLocks noGrp="1"/>
          </p:cNvSpPr>
          <p:nvPr>
            <p:ph type="dt" sz="half" idx="10"/>
          </p:nvPr>
        </p:nvSpPr>
        <p:spPr/>
        <p:txBody>
          <a:bodyPr/>
          <a:lstStyle/>
          <a:p>
            <a:fld id="{7D1C68C7-C993-4D1F-9979-72AB1D4967E9}" type="datetime1">
              <a:rPr lang="zh-CN" altLang="en-US" smtClean="0">
                <a:solidFill>
                  <a:prstClr val="black">
                    <a:tint val="75000"/>
                  </a:prstClr>
                </a:solidFill>
              </a:rPr>
              <a:t>2023/12/14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r>
              <a:rPr lang="zh-CN" altLang="en-US">
                <a:solidFill>
                  <a:prstClr val="black">
                    <a:tint val="75000"/>
                  </a:prstClr>
                </a:solidFill>
              </a:rPr>
              <a:t>西北大学信息学院 谢倩茹</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99</a:t>
            </a:fld>
            <a:endParaRPr lang="zh-CN" altLang="en-US">
              <a:solidFill>
                <a:prstClr val="black">
                  <a:tint val="75000"/>
                </a:prstClr>
              </a:solidFill>
            </a:endParaRPr>
          </a:p>
        </p:txBody>
      </p:sp>
      <p:pic>
        <p:nvPicPr>
          <p:cNvPr id="7" name="图片 6"/>
          <p:cNvPicPr>
            <a:picLocks noChangeAspect="1"/>
          </p:cNvPicPr>
          <p:nvPr/>
        </p:nvPicPr>
        <p:blipFill>
          <a:blip r:embed="rId2"/>
          <a:stretch>
            <a:fillRect/>
          </a:stretch>
        </p:blipFill>
        <p:spPr>
          <a:xfrm>
            <a:off x="1167383" y="1540035"/>
            <a:ext cx="6392545" cy="4189730"/>
          </a:xfrm>
          <a:prstGeom prst="rect">
            <a:avLst/>
          </a:prstGeom>
        </p:spPr>
      </p:pic>
    </p:spTree>
  </p:cSld>
  <p:clrMapOvr>
    <a:masterClrMapping/>
  </p:clrMapOvr>
  <p:transition spd="slow" advTm="0"/>
</p:sld>
</file>

<file path=ppt/tags/tag1.xml><?xml version="1.0" encoding="utf-8"?>
<p:tagLst xmlns:a="http://schemas.openxmlformats.org/drawingml/2006/main" xmlns:r="http://schemas.openxmlformats.org/officeDocument/2006/relationships" xmlns:p="http://schemas.openxmlformats.org/presentationml/2006/main">
  <p:tag name="TIMING" val="|0.8|45.7|15.9"/>
</p:tagLst>
</file>

<file path=ppt/tags/tag2.xml><?xml version="1.0" encoding="utf-8"?>
<p:tagLst xmlns:a="http://schemas.openxmlformats.org/drawingml/2006/main" xmlns:r="http://schemas.openxmlformats.org/officeDocument/2006/relationships" xmlns:p="http://schemas.openxmlformats.org/presentationml/2006/main">
  <p:tag name="TIMING" val="|1.1|38.6|55.2"/>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490,&quot;width&quot;:11550}"/>
</p:tagLst>
</file>

<file path=ppt/tags/tag4.xml><?xml version="1.0" encoding="utf-8"?>
<p:tagLst xmlns:a="http://schemas.openxmlformats.org/drawingml/2006/main" xmlns:r="http://schemas.openxmlformats.org/officeDocument/2006/relationships" xmlns:p="http://schemas.openxmlformats.org/presentationml/2006/main">
  <p:tag name="TIMING" val="|7.4|92.7"/>
</p:tagLst>
</file>

<file path=ppt/tags/tag5.xml><?xml version="1.0" encoding="utf-8"?>
<p:tagLst xmlns:a="http://schemas.openxmlformats.org/drawingml/2006/main" xmlns:r="http://schemas.openxmlformats.org/officeDocument/2006/relationships" xmlns:p="http://schemas.openxmlformats.org/presentationml/2006/main">
  <p:tag name="TIMING" val="|29.1|56.6|11.8"/>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9337</TotalTime>
  <Words>4853</Words>
  <Application>Microsoft Office PowerPoint</Application>
  <PresentationFormat>全屏显示(4:3)</PresentationFormat>
  <Paragraphs>884</Paragraphs>
  <Slides>113</Slides>
  <Notes>24</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113</vt:i4>
      </vt:variant>
    </vt:vector>
  </HeadingPairs>
  <TitlesOfParts>
    <vt:vector size="135" baseType="lpstr">
      <vt:lpstr>-apple-system</vt:lpstr>
      <vt:lpstr>Helvetica Neue</vt:lpstr>
      <vt:lpstr>等线</vt:lpstr>
      <vt:lpstr>等线 Light</vt:lpstr>
      <vt:lpstr>仿宋</vt:lpstr>
      <vt:lpstr>黑体</vt:lpstr>
      <vt:lpstr>华文仿宋</vt:lpstr>
      <vt:lpstr>楷体</vt:lpstr>
      <vt:lpstr>隶书</vt:lpstr>
      <vt:lpstr>宋体</vt:lpstr>
      <vt:lpstr>Microsoft yahei</vt:lpstr>
      <vt:lpstr>Arial</vt:lpstr>
      <vt:lpstr>Arial Narrow</vt:lpstr>
      <vt:lpstr>Calibri</vt:lpstr>
      <vt:lpstr>Calibri Light</vt:lpstr>
      <vt:lpstr>Courier New</vt:lpstr>
      <vt:lpstr>Georgia</vt:lpstr>
      <vt:lpstr>Tahoma</vt:lpstr>
      <vt:lpstr>Times New Roman</vt:lpstr>
      <vt:lpstr>Wingdings</vt:lpstr>
      <vt:lpstr>Office 主题​​</vt:lpstr>
      <vt:lpstr>自定义设计方案</vt:lpstr>
      <vt:lpstr>软件设计与体系结构</vt:lpstr>
      <vt:lpstr>第五章     存储层次</vt:lpstr>
      <vt:lpstr>PowerPoint 演示文稿</vt:lpstr>
      <vt:lpstr>4.1 存储技术的发展</vt:lpstr>
      <vt:lpstr>随机访问存储器(Random-Access Memory, RAM)</vt:lpstr>
      <vt:lpstr>PowerPoint 演示文稿</vt:lpstr>
      <vt:lpstr>内存模块</vt:lpstr>
      <vt:lpstr>内存模块</vt:lpstr>
      <vt:lpstr>只读存储器（ Read-Only Memory，ROM）</vt:lpstr>
      <vt:lpstr>磁盘存储器</vt:lpstr>
      <vt:lpstr>PowerPoint 演示文稿</vt:lpstr>
      <vt:lpstr>引入存储器系统的必要性与可行性</vt:lpstr>
      <vt:lpstr>PowerPoint 演示文稿</vt:lpstr>
      <vt:lpstr>4.2 程序的局部性</vt:lpstr>
      <vt:lpstr>局部性举例</vt:lpstr>
      <vt:lpstr>PowerPoint 演示文稿</vt:lpstr>
      <vt:lpstr>PowerPoint 演示文稿</vt:lpstr>
      <vt:lpstr>PowerPoint 演示文稿</vt:lpstr>
      <vt:lpstr>4.3 存储层次基本概念</vt:lpstr>
      <vt:lpstr>主存——辅存存储层次</vt:lpstr>
      <vt:lpstr>PowerPoint 演示文稿</vt:lpstr>
      <vt:lpstr>Cache——主存存储层次</vt:lpstr>
      <vt:lpstr>Cache——主存存储层次</vt:lpstr>
      <vt:lpstr>交叉访问存储器</vt:lpstr>
      <vt:lpstr>交叉访问存储器</vt:lpstr>
      <vt:lpstr>模型分析</vt:lpstr>
      <vt:lpstr>PowerPoint 演示文稿</vt:lpstr>
      <vt:lpstr>PowerPoint 演示文稿</vt:lpstr>
      <vt:lpstr>PowerPoint 演示文稿</vt:lpstr>
      <vt:lpstr>程序的局部性</vt:lpstr>
      <vt:lpstr>局部性举例</vt:lpstr>
      <vt:lpstr>PowerPoint 演示文稿</vt:lpstr>
      <vt:lpstr>存储层次</vt:lpstr>
      <vt:lpstr>PowerPoint 演示文稿</vt:lpstr>
      <vt:lpstr>存储层次的核心思想</vt:lpstr>
      <vt:lpstr>PowerPoint 演示文稿</vt:lpstr>
      <vt:lpstr>存储层次需解决的问题</vt:lpstr>
      <vt:lpstr>存储层次需解决的问题</vt:lpstr>
      <vt:lpstr>存储层次需解决的问题</vt:lpstr>
      <vt:lpstr>PowerPoint 演示文稿</vt:lpstr>
      <vt:lpstr>存储层次需解决的问题</vt:lpstr>
      <vt:lpstr>PowerPoint 演示文稿</vt:lpstr>
      <vt:lpstr>PowerPoint 演示文稿</vt:lpstr>
      <vt:lpstr>4.3 高速缓冲存储器（cache）</vt:lpstr>
      <vt:lpstr>一、Cache的典型结构</vt:lpstr>
      <vt:lpstr>二、cache地址查询过程</vt:lpstr>
      <vt:lpstr>cache地址计算</vt:lpstr>
      <vt:lpstr>三、地址映像</vt:lpstr>
      <vt:lpstr>直接映像</vt:lpstr>
      <vt:lpstr>数据访问过程</vt:lpstr>
      <vt:lpstr>PowerPoint 演示文稿</vt:lpstr>
      <vt:lpstr>映射过程</vt:lpstr>
      <vt:lpstr>PowerPoint 演示文稿</vt:lpstr>
      <vt:lpstr>PowerPoint 演示文稿</vt:lpstr>
      <vt:lpstr>特点</vt:lpstr>
      <vt:lpstr>组相联映像</vt:lpstr>
      <vt:lpstr>PowerPoint 演示文稿</vt:lpstr>
      <vt:lpstr>PowerPoint 演示文稿</vt:lpstr>
      <vt:lpstr>全相联映像</vt:lpstr>
      <vt:lpstr>PowerPoint 演示文稿</vt:lpstr>
      <vt:lpstr>PowerPoint 演示文稿</vt:lpstr>
      <vt:lpstr>PowerPoint 演示文稿</vt:lpstr>
      <vt:lpstr>四、Cache的一致性问题</vt:lpstr>
      <vt:lpstr>PowerPoint 演示文稿</vt:lpstr>
      <vt:lpstr>PowerPoint 演示文稿</vt:lpstr>
      <vt:lpstr>示例：Intel i7的高速缓存层次结构</vt:lpstr>
      <vt:lpstr>五、cache的性能评价与影响因素</vt:lpstr>
      <vt:lpstr>PowerPoint 演示文稿</vt:lpstr>
      <vt:lpstr>三、地址映像</vt:lpstr>
      <vt:lpstr>4.5 虚拟存储器</vt:lpstr>
      <vt:lpstr>一、交换与覆盖技术</vt:lpstr>
      <vt:lpstr>PowerPoint 演示文稿</vt:lpstr>
      <vt:lpstr>PowerPoint 演示文稿</vt:lpstr>
      <vt:lpstr>二、虚拟地址空间与寻址 </vt:lpstr>
      <vt:lpstr>虚拟地址空间与寻址 </vt:lpstr>
      <vt:lpstr>三、虚拟内存作为缓存工具</vt:lpstr>
      <vt:lpstr>PowerPoint 演示文稿</vt:lpstr>
      <vt:lpstr>PowerPoint 演示文稿</vt:lpstr>
      <vt:lpstr>PowerPoint 演示文稿</vt:lpstr>
      <vt:lpstr>PowerPoint 演示文稿</vt:lpstr>
      <vt:lpstr>                 </vt:lpstr>
      <vt:lpstr>PowerPoint 演示文稿</vt:lpstr>
      <vt:lpstr>PowerPoint 演示文稿</vt:lpstr>
      <vt:lpstr>四、虚拟内存作为内存管理的工具</vt:lpstr>
      <vt:lpstr>五、虚拟内存作为内存保护的工具</vt:lpstr>
      <vt:lpstr>六、页式存储管理</vt:lpstr>
      <vt:lpstr>PowerPoint 演示文稿</vt:lpstr>
      <vt:lpstr>PowerPoint 演示文稿</vt:lpstr>
      <vt:lpstr>PowerPoint 演示文稿</vt:lpstr>
      <vt:lpstr>PowerPoint 演示文稿</vt:lpstr>
      <vt:lpstr>PowerPoint 演示文稿</vt:lpstr>
      <vt:lpstr>PowerPoint 演示文稿</vt:lpstr>
      <vt:lpstr>查表过程</vt:lpstr>
      <vt:lpstr>PowerPoint 演示文稿</vt:lpstr>
      <vt:lpstr>PowerPoint 演示文稿</vt:lpstr>
      <vt:lpstr>PowerPoint 演示文稿</vt:lpstr>
      <vt:lpstr>实例分析：Corei7的存储系统结构</vt:lpstr>
      <vt:lpstr>PowerPoint 演示文稿</vt:lpstr>
      <vt:lpstr>PowerPoint 演示文稿</vt:lpstr>
      <vt:lpstr>PowerPoint 演示文稿</vt:lpstr>
      <vt:lpstr>             </vt:lpstr>
      <vt:lpstr>PowerPoint 演示文稿</vt:lpstr>
      <vt:lpstr>PowerPoint 演示文稿</vt:lpstr>
      <vt:lpstr>4.5 存储层次地址转换示例</vt:lpstr>
      <vt:lpstr>PowerPoint 演示文稿</vt:lpstr>
      <vt:lpstr>PowerPoint 演示文稿</vt:lpstr>
      <vt:lpstr>PowerPoint 演示文稿</vt:lpstr>
      <vt:lpstr>PowerPoint 演示文稿</vt:lpstr>
      <vt:lpstr>PowerPoint 演示文稿</vt:lpstr>
      <vt:lpstr>PowerPoint 演示文稿</vt:lpstr>
      <vt:lpstr>练习</vt:lpstr>
      <vt:lpstr>PowerPoint 演示文稿</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软件设计与体系结构</dc:title>
  <dc:creator>xie qianru</dc:creator>
  <cp:lastModifiedBy>Maxbao</cp:lastModifiedBy>
  <cp:revision>90</cp:revision>
  <dcterms:created xsi:type="dcterms:W3CDTF">2021-08-30T09:51:37Z</dcterms:created>
  <dcterms:modified xsi:type="dcterms:W3CDTF">2023-12-14T03:51:11Z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2023-12-09T06:25:13Z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767d9d23-86e1-443f-b911-b06abf3f921b</vt:lpwstr>
  </property>
  <property fmtid="{D5CDD505-2E9C-101B-9397-08002B2CF9AE}" pid="7" name="MSIP_Label_defa4170-0d19-0005-0004-bc88714345d2_ActionId">
    <vt:lpwstr>a436aa36-544c-4595-b241-cb4c96f1630f</vt:lpwstr>
  </property>
  <property fmtid="{D5CDD505-2E9C-101B-9397-08002B2CF9AE}" pid="8" name="MSIP_Label_defa4170-0d19-0005-0004-bc88714345d2_ContentBits">
    <vt:lpwstr>0</vt:lpwstr>
  </property>
</Properties>
</file>